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
  </p:notesMasterIdLst>
  <p:sldIdLst>
    <p:sldId id="256" r:id="rId2"/>
  </p:sldIdLst>
  <p:sldSz cx="43891200" cy="329184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063"/>
    <p:restoredTop sz="94663"/>
  </p:normalViewPr>
  <p:slideViewPr>
    <p:cSldViewPr snapToGrid="0" snapToObjects="1">
      <p:cViewPr>
        <p:scale>
          <a:sx n="40" d="100"/>
          <a:sy n="40" d="100"/>
        </p:scale>
        <p:origin x="144" y="1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6E86464-8868-C04B-80D8-4E8B84CCD506}" type="datetimeFigureOut">
              <a:rPr lang="en-US" smtClean="0"/>
              <a:t>5/3/19</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82C4610-F03C-D841-B851-B9AAD471FC46}" type="slidenum">
              <a:rPr lang="en-US" smtClean="0"/>
              <a:t>‹#›</a:t>
            </a:fld>
            <a:endParaRPr lang="en-US"/>
          </a:p>
        </p:txBody>
      </p:sp>
    </p:spTree>
    <p:extLst>
      <p:ext uri="{BB962C8B-B14F-4D97-AF65-F5344CB8AC3E}">
        <p14:creationId xmlns:p14="http://schemas.microsoft.com/office/powerpoint/2010/main" val="3900985165"/>
      </p:ext>
    </p:extLst>
  </p:cSld>
  <p:clrMap bg1="lt1" tx1="dk1" bg2="lt2" tx2="dk2" accent1="accent1" accent2="accent2" accent3="accent3" accent4="accent4" accent5="accent5" accent6="accent6" hlink="hlink" folHlink="folHlink"/>
  <p:notesStyle>
    <a:lvl1pPr marL="0" algn="l" defTabSz="3686861" rtl="0" eaLnBrk="1" latinLnBrk="0" hangingPunct="1">
      <a:defRPr sz="4838" kern="1200">
        <a:solidFill>
          <a:schemeClr val="tx1"/>
        </a:solidFill>
        <a:latin typeface="+mn-lt"/>
        <a:ea typeface="+mn-ea"/>
        <a:cs typeface="+mn-cs"/>
      </a:defRPr>
    </a:lvl1pPr>
    <a:lvl2pPr marL="1843430" algn="l" defTabSz="3686861" rtl="0" eaLnBrk="1" latinLnBrk="0" hangingPunct="1">
      <a:defRPr sz="4838" kern="1200">
        <a:solidFill>
          <a:schemeClr val="tx1"/>
        </a:solidFill>
        <a:latin typeface="+mn-lt"/>
        <a:ea typeface="+mn-ea"/>
        <a:cs typeface="+mn-cs"/>
      </a:defRPr>
    </a:lvl2pPr>
    <a:lvl3pPr marL="3686861" algn="l" defTabSz="3686861" rtl="0" eaLnBrk="1" latinLnBrk="0" hangingPunct="1">
      <a:defRPr sz="4838" kern="1200">
        <a:solidFill>
          <a:schemeClr val="tx1"/>
        </a:solidFill>
        <a:latin typeface="+mn-lt"/>
        <a:ea typeface="+mn-ea"/>
        <a:cs typeface="+mn-cs"/>
      </a:defRPr>
    </a:lvl3pPr>
    <a:lvl4pPr marL="5530291" algn="l" defTabSz="3686861" rtl="0" eaLnBrk="1" latinLnBrk="0" hangingPunct="1">
      <a:defRPr sz="4838" kern="1200">
        <a:solidFill>
          <a:schemeClr val="tx1"/>
        </a:solidFill>
        <a:latin typeface="+mn-lt"/>
        <a:ea typeface="+mn-ea"/>
        <a:cs typeface="+mn-cs"/>
      </a:defRPr>
    </a:lvl4pPr>
    <a:lvl5pPr marL="7373722" algn="l" defTabSz="3686861" rtl="0" eaLnBrk="1" latinLnBrk="0" hangingPunct="1">
      <a:defRPr sz="4838" kern="1200">
        <a:solidFill>
          <a:schemeClr val="tx1"/>
        </a:solidFill>
        <a:latin typeface="+mn-lt"/>
        <a:ea typeface="+mn-ea"/>
        <a:cs typeface="+mn-cs"/>
      </a:defRPr>
    </a:lvl5pPr>
    <a:lvl6pPr marL="9217152" algn="l" defTabSz="3686861" rtl="0" eaLnBrk="1" latinLnBrk="0" hangingPunct="1">
      <a:defRPr sz="4838" kern="1200">
        <a:solidFill>
          <a:schemeClr val="tx1"/>
        </a:solidFill>
        <a:latin typeface="+mn-lt"/>
        <a:ea typeface="+mn-ea"/>
        <a:cs typeface="+mn-cs"/>
      </a:defRPr>
    </a:lvl6pPr>
    <a:lvl7pPr marL="11060582" algn="l" defTabSz="3686861" rtl="0" eaLnBrk="1" latinLnBrk="0" hangingPunct="1">
      <a:defRPr sz="4838" kern="1200">
        <a:solidFill>
          <a:schemeClr val="tx1"/>
        </a:solidFill>
        <a:latin typeface="+mn-lt"/>
        <a:ea typeface="+mn-ea"/>
        <a:cs typeface="+mn-cs"/>
      </a:defRPr>
    </a:lvl7pPr>
    <a:lvl8pPr marL="12904013" algn="l" defTabSz="3686861" rtl="0" eaLnBrk="1" latinLnBrk="0" hangingPunct="1">
      <a:defRPr sz="4838" kern="1200">
        <a:solidFill>
          <a:schemeClr val="tx1"/>
        </a:solidFill>
        <a:latin typeface="+mn-lt"/>
        <a:ea typeface="+mn-ea"/>
        <a:cs typeface="+mn-cs"/>
      </a:defRPr>
    </a:lvl8pPr>
    <a:lvl9pPr marL="14747443" algn="l" defTabSz="3686861" rtl="0" eaLnBrk="1" latinLnBrk="0" hangingPunct="1">
      <a:defRPr sz="4838"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82C4610-F03C-D841-B851-B9AAD471FC46}" type="slidenum">
              <a:rPr lang="en-US" smtClean="0"/>
              <a:t>1</a:t>
            </a:fld>
            <a:endParaRPr lang="en-US"/>
          </a:p>
        </p:txBody>
      </p:sp>
    </p:spTree>
    <p:extLst>
      <p:ext uri="{BB962C8B-B14F-4D97-AF65-F5344CB8AC3E}">
        <p14:creationId xmlns:p14="http://schemas.microsoft.com/office/powerpoint/2010/main" val="30504789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91840" y="5387342"/>
            <a:ext cx="37307520" cy="11460480"/>
          </a:xfrm>
        </p:spPr>
        <p:txBody>
          <a:bodyPr anchor="b"/>
          <a:lstStyle>
            <a:lvl1pPr algn="ctr">
              <a:defRPr sz="28800"/>
            </a:lvl1pPr>
          </a:lstStyle>
          <a:p>
            <a:r>
              <a:rPr lang="en-US"/>
              <a:t>Click to edit Master title style</a:t>
            </a:r>
            <a:endParaRPr lang="en-US" dirty="0"/>
          </a:p>
        </p:txBody>
      </p:sp>
      <p:sp>
        <p:nvSpPr>
          <p:cNvPr id="3" name="Subtitle 2"/>
          <p:cNvSpPr>
            <a:spLocks noGrp="1"/>
          </p:cNvSpPr>
          <p:nvPr>
            <p:ph type="subTitle" idx="1"/>
          </p:nvPr>
        </p:nvSpPr>
        <p:spPr>
          <a:xfrm>
            <a:off x="5486400" y="17289782"/>
            <a:ext cx="32918400" cy="7947658"/>
          </a:xfrm>
        </p:spPr>
        <p:txBody>
          <a:bodyPr/>
          <a:lstStyle>
            <a:lvl1pPr marL="0" indent="0" algn="ctr">
              <a:buNone/>
              <a:defRPr sz="11520"/>
            </a:lvl1pPr>
            <a:lvl2pPr marL="2194560" indent="0" algn="ctr">
              <a:buNone/>
              <a:defRPr sz="9600"/>
            </a:lvl2pPr>
            <a:lvl3pPr marL="4389120" indent="0" algn="ctr">
              <a:buNone/>
              <a:defRPr sz="8640"/>
            </a:lvl3pPr>
            <a:lvl4pPr marL="6583680" indent="0" algn="ctr">
              <a:buNone/>
              <a:defRPr sz="7680"/>
            </a:lvl4pPr>
            <a:lvl5pPr marL="8778240" indent="0" algn="ctr">
              <a:buNone/>
              <a:defRPr sz="7680"/>
            </a:lvl5pPr>
            <a:lvl6pPr marL="10972800" indent="0" algn="ctr">
              <a:buNone/>
              <a:defRPr sz="7680"/>
            </a:lvl6pPr>
            <a:lvl7pPr marL="13167360" indent="0" algn="ctr">
              <a:buNone/>
              <a:defRPr sz="7680"/>
            </a:lvl7pPr>
            <a:lvl8pPr marL="15361920" indent="0" algn="ctr">
              <a:buNone/>
              <a:defRPr sz="7680"/>
            </a:lvl8pPr>
            <a:lvl9pPr marL="17556480" indent="0" algn="ctr">
              <a:buNone/>
              <a:defRPr sz="768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E222DF4-59BE-FC45-9319-DB97F90704D2}" type="datetimeFigureOut">
              <a:rPr lang="en-US" smtClean="0"/>
              <a:t>5/3/19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88962BF-326F-0949-A06B-AE0BF2B179FA}" type="slidenum">
              <a:rPr lang="en-US" smtClean="0"/>
              <a:t>‹#›</a:t>
            </a:fld>
            <a:endParaRPr lang="en-US"/>
          </a:p>
        </p:txBody>
      </p:sp>
    </p:spTree>
    <p:extLst>
      <p:ext uri="{BB962C8B-B14F-4D97-AF65-F5344CB8AC3E}">
        <p14:creationId xmlns:p14="http://schemas.microsoft.com/office/powerpoint/2010/main" val="30784393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E222DF4-59BE-FC45-9319-DB97F90704D2}" type="datetimeFigureOut">
              <a:rPr lang="en-US" smtClean="0"/>
              <a:t>5/3/19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88962BF-326F-0949-A06B-AE0BF2B179FA}" type="slidenum">
              <a:rPr lang="en-US" smtClean="0"/>
              <a:t>‹#›</a:t>
            </a:fld>
            <a:endParaRPr lang="en-US"/>
          </a:p>
        </p:txBody>
      </p:sp>
    </p:spTree>
    <p:extLst>
      <p:ext uri="{BB962C8B-B14F-4D97-AF65-F5344CB8AC3E}">
        <p14:creationId xmlns:p14="http://schemas.microsoft.com/office/powerpoint/2010/main" val="19729168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409642" y="1752600"/>
            <a:ext cx="9464040" cy="2789682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017522" y="1752600"/>
            <a:ext cx="27843480" cy="2789682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E222DF4-59BE-FC45-9319-DB97F90704D2}" type="datetimeFigureOut">
              <a:rPr lang="en-US" smtClean="0"/>
              <a:t>5/3/19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88962BF-326F-0949-A06B-AE0BF2B179FA}" type="slidenum">
              <a:rPr lang="en-US" smtClean="0"/>
              <a:t>‹#›</a:t>
            </a:fld>
            <a:endParaRPr lang="en-US"/>
          </a:p>
        </p:txBody>
      </p:sp>
    </p:spTree>
    <p:extLst>
      <p:ext uri="{BB962C8B-B14F-4D97-AF65-F5344CB8AC3E}">
        <p14:creationId xmlns:p14="http://schemas.microsoft.com/office/powerpoint/2010/main" val="20728004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E222DF4-59BE-FC45-9319-DB97F90704D2}" type="datetimeFigureOut">
              <a:rPr lang="en-US" smtClean="0"/>
              <a:t>5/3/19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88962BF-326F-0949-A06B-AE0BF2B179FA}" type="slidenum">
              <a:rPr lang="en-US" smtClean="0"/>
              <a:t>‹#›</a:t>
            </a:fld>
            <a:endParaRPr lang="en-US"/>
          </a:p>
        </p:txBody>
      </p:sp>
    </p:spTree>
    <p:extLst>
      <p:ext uri="{BB962C8B-B14F-4D97-AF65-F5344CB8AC3E}">
        <p14:creationId xmlns:p14="http://schemas.microsoft.com/office/powerpoint/2010/main" val="20913023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994662" y="8206749"/>
            <a:ext cx="37856160" cy="13693138"/>
          </a:xfrm>
        </p:spPr>
        <p:txBody>
          <a:bodyPr anchor="b"/>
          <a:lstStyle>
            <a:lvl1pPr>
              <a:defRPr sz="28800"/>
            </a:lvl1pPr>
          </a:lstStyle>
          <a:p>
            <a:r>
              <a:rPr lang="en-US"/>
              <a:t>Click to edit Master title style</a:t>
            </a:r>
            <a:endParaRPr lang="en-US" dirty="0"/>
          </a:p>
        </p:txBody>
      </p:sp>
      <p:sp>
        <p:nvSpPr>
          <p:cNvPr id="3" name="Text Placeholder 2"/>
          <p:cNvSpPr>
            <a:spLocks noGrp="1"/>
          </p:cNvSpPr>
          <p:nvPr>
            <p:ph type="body" idx="1"/>
          </p:nvPr>
        </p:nvSpPr>
        <p:spPr>
          <a:xfrm>
            <a:off x="2994662" y="22029429"/>
            <a:ext cx="37856160" cy="7200898"/>
          </a:xfrm>
        </p:spPr>
        <p:txBody>
          <a:bodyPr/>
          <a:lstStyle>
            <a:lvl1pPr marL="0" indent="0">
              <a:buNone/>
              <a:defRPr sz="11520">
                <a:solidFill>
                  <a:schemeClr val="tx1"/>
                </a:solidFill>
              </a:defRPr>
            </a:lvl1pPr>
            <a:lvl2pPr marL="2194560" indent="0">
              <a:buNone/>
              <a:defRPr sz="9600">
                <a:solidFill>
                  <a:schemeClr val="tx1">
                    <a:tint val="75000"/>
                  </a:schemeClr>
                </a:solidFill>
              </a:defRPr>
            </a:lvl2pPr>
            <a:lvl3pPr marL="4389120" indent="0">
              <a:buNone/>
              <a:defRPr sz="8640">
                <a:solidFill>
                  <a:schemeClr val="tx1">
                    <a:tint val="75000"/>
                  </a:schemeClr>
                </a:solidFill>
              </a:defRPr>
            </a:lvl3pPr>
            <a:lvl4pPr marL="6583680" indent="0">
              <a:buNone/>
              <a:defRPr sz="7680">
                <a:solidFill>
                  <a:schemeClr val="tx1">
                    <a:tint val="75000"/>
                  </a:schemeClr>
                </a:solidFill>
              </a:defRPr>
            </a:lvl4pPr>
            <a:lvl5pPr marL="8778240" indent="0">
              <a:buNone/>
              <a:defRPr sz="7680">
                <a:solidFill>
                  <a:schemeClr val="tx1">
                    <a:tint val="75000"/>
                  </a:schemeClr>
                </a:solidFill>
              </a:defRPr>
            </a:lvl5pPr>
            <a:lvl6pPr marL="10972800" indent="0">
              <a:buNone/>
              <a:defRPr sz="7680">
                <a:solidFill>
                  <a:schemeClr val="tx1">
                    <a:tint val="75000"/>
                  </a:schemeClr>
                </a:solidFill>
              </a:defRPr>
            </a:lvl6pPr>
            <a:lvl7pPr marL="13167360" indent="0">
              <a:buNone/>
              <a:defRPr sz="7680">
                <a:solidFill>
                  <a:schemeClr val="tx1">
                    <a:tint val="75000"/>
                  </a:schemeClr>
                </a:solidFill>
              </a:defRPr>
            </a:lvl7pPr>
            <a:lvl8pPr marL="15361920" indent="0">
              <a:buNone/>
              <a:defRPr sz="7680">
                <a:solidFill>
                  <a:schemeClr val="tx1">
                    <a:tint val="75000"/>
                  </a:schemeClr>
                </a:solidFill>
              </a:defRPr>
            </a:lvl8pPr>
            <a:lvl9pPr marL="17556480" indent="0">
              <a:buNone/>
              <a:defRPr sz="7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E222DF4-59BE-FC45-9319-DB97F90704D2}" type="datetimeFigureOut">
              <a:rPr lang="en-US" smtClean="0"/>
              <a:t>5/3/19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88962BF-326F-0949-A06B-AE0BF2B179FA}" type="slidenum">
              <a:rPr lang="en-US" smtClean="0"/>
              <a:t>‹#›</a:t>
            </a:fld>
            <a:endParaRPr lang="en-US"/>
          </a:p>
        </p:txBody>
      </p:sp>
    </p:spTree>
    <p:extLst>
      <p:ext uri="{BB962C8B-B14F-4D97-AF65-F5344CB8AC3E}">
        <p14:creationId xmlns:p14="http://schemas.microsoft.com/office/powerpoint/2010/main" val="20602240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017520" y="8763000"/>
            <a:ext cx="18653760" cy="208864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22219920" y="8763000"/>
            <a:ext cx="18653760" cy="208864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E222DF4-59BE-FC45-9319-DB97F90704D2}" type="datetimeFigureOut">
              <a:rPr lang="en-US" smtClean="0"/>
              <a:t>5/3/19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88962BF-326F-0949-A06B-AE0BF2B179FA}" type="slidenum">
              <a:rPr lang="en-US" smtClean="0"/>
              <a:t>‹#›</a:t>
            </a:fld>
            <a:endParaRPr lang="en-US"/>
          </a:p>
        </p:txBody>
      </p:sp>
    </p:spTree>
    <p:extLst>
      <p:ext uri="{BB962C8B-B14F-4D97-AF65-F5344CB8AC3E}">
        <p14:creationId xmlns:p14="http://schemas.microsoft.com/office/powerpoint/2010/main" val="26624200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023237" y="1752607"/>
            <a:ext cx="37856160" cy="6362702"/>
          </a:xfrm>
        </p:spPr>
        <p:txBody>
          <a:bodyPr/>
          <a:lstStyle/>
          <a:p>
            <a:r>
              <a:rPr lang="en-US"/>
              <a:t>Click to edit Master title style</a:t>
            </a:r>
            <a:endParaRPr lang="en-US" dirty="0"/>
          </a:p>
        </p:txBody>
      </p:sp>
      <p:sp>
        <p:nvSpPr>
          <p:cNvPr id="3" name="Text Placeholder 2"/>
          <p:cNvSpPr>
            <a:spLocks noGrp="1"/>
          </p:cNvSpPr>
          <p:nvPr>
            <p:ph type="body" idx="1"/>
          </p:nvPr>
        </p:nvSpPr>
        <p:spPr>
          <a:xfrm>
            <a:off x="3023242" y="8069582"/>
            <a:ext cx="18568032"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Click to edit Master text styles</a:t>
            </a:r>
          </a:p>
        </p:txBody>
      </p:sp>
      <p:sp>
        <p:nvSpPr>
          <p:cNvPr id="4" name="Content Placeholder 3"/>
          <p:cNvSpPr>
            <a:spLocks noGrp="1"/>
          </p:cNvSpPr>
          <p:nvPr>
            <p:ph sz="half" idx="2"/>
          </p:nvPr>
        </p:nvSpPr>
        <p:spPr>
          <a:xfrm>
            <a:off x="3023242" y="12024360"/>
            <a:ext cx="18568032" cy="176860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22219922" y="8069582"/>
            <a:ext cx="18659477"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Click to edit Master text styles</a:t>
            </a:r>
          </a:p>
        </p:txBody>
      </p:sp>
      <p:sp>
        <p:nvSpPr>
          <p:cNvPr id="6" name="Content Placeholder 5"/>
          <p:cNvSpPr>
            <a:spLocks noGrp="1"/>
          </p:cNvSpPr>
          <p:nvPr>
            <p:ph sz="quarter" idx="4"/>
          </p:nvPr>
        </p:nvSpPr>
        <p:spPr>
          <a:xfrm>
            <a:off x="22219922" y="12024360"/>
            <a:ext cx="18659477" cy="176860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E222DF4-59BE-FC45-9319-DB97F90704D2}" type="datetimeFigureOut">
              <a:rPr lang="en-US" smtClean="0"/>
              <a:t>5/3/19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88962BF-326F-0949-A06B-AE0BF2B179FA}" type="slidenum">
              <a:rPr lang="en-US" smtClean="0"/>
              <a:t>‹#›</a:t>
            </a:fld>
            <a:endParaRPr lang="en-US"/>
          </a:p>
        </p:txBody>
      </p:sp>
    </p:spTree>
    <p:extLst>
      <p:ext uri="{BB962C8B-B14F-4D97-AF65-F5344CB8AC3E}">
        <p14:creationId xmlns:p14="http://schemas.microsoft.com/office/powerpoint/2010/main" val="34193831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E222DF4-59BE-FC45-9319-DB97F90704D2}" type="datetimeFigureOut">
              <a:rPr lang="en-US" smtClean="0"/>
              <a:t>5/3/19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88962BF-326F-0949-A06B-AE0BF2B179FA}" type="slidenum">
              <a:rPr lang="en-US" smtClean="0"/>
              <a:t>‹#›</a:t>
            </a:fld>
            <a:endParaRPr lang="en-US"/>
          </a:p>
        </p:txBody>
      </p:sp>
    </p:spTree>
    <p:extLst>
      <p:ext uri="{BB962C8B-B14F-4D97-AF65-F5344CB8AC3E}">
        <p14:creationId xmlns:p14="http://schemas.microsoft.com/office/powerpoint/2010/main" val="38524730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E222DF4-59BE-FC45-9319-DB97F90704D2}" type="datetimeFigureOut">
              <a:rPr lang="en-US" smtClean="0"/>
              <a:t>5/3/19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88962BF-326F-0949-A06B-AE0BF2B179FA}" type="slidenum">
              <a:rPr lang="en-US" smtClean="0"/>
              <a:t>‹#›</a:t>
            </a:fld>
            <a:endParaRPr lang="en-US"/>
          </a:p>
        </p:txBody>
      </p:sp>
    </p:spTree>
    <p:extLst>
      <p:ext uri="{BB962C8B-B14F-4D97-AF65-F5344CB8AC3E}">
        <p14:creationId xmlns:p14="http://schemas.microsoft.com/office/powerpoint/2010/main" val="26996013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194560"/>
            <a:ext cx="14156054" cy="7680960"/>
          </a:xfrm>
        </p:spPr>
        <p:txBody>
          <a:bodyPr anchor="b"/>
          <a:lstStyle>
            <a:lvl1pPr>
              <a:defRPr sz="15360"/>
            </a:lvl1pPr>
          </a:lstStyle>
          <a:p>
            <a:r>
              <a:rPr lang="en-US"/>
              <a:t>Click to edit Master title style</a:t>
            </a:r>
            <a:endParaRPr lang="en-US" dirty="0"/>
          </a:p>
        </p:txBody>
      </p:sp>
      <p:sp>
        <p:nvSpPr>
          <p:cNvPr id="3" name="Content Placeholder 2"/>
          <p:cNvSpPr>
            <a:spLocks noGrp="1"/>
          </p:cNvSpPr>
          <p:nvPr>
            <p:ph idx="1"/>
          </p:nvPr>
        </p:nvSpPr>
        <p:spPr>
          <a:xfrm>
            <a:off x="18659477" y="4739647"/>
            <a:ext cx="22219920" cy="23393400"/>
          </a:xfrm>
        </p:spPr>
        <p:txBody>
          <a:bodyPr/>
          <a:lstStyle>
            <a:lvl1pPr>
              <a:defRPr sz="15360"/>
            </a:lvl1pPr>
            <a:lvl2pPr>
              <a:defRPr sz="13440"/>
            </a:lvl2pPr>
            <a:lvl3pPr>
              <a:defRPr sz="11520"/>
            </a:lvl3pPr>
            <a:lvl4pPr>
              <a:defRPr sz="9600"/>
            </a:lvl4pPr>
            <a:lvl5pPr>
              <a:defRPr sz="9600"/>
            </a:lvl5pPr>
            <a:lvl6pPr>
              <a:defRPr sz="9600"/>
            </a:lvl6pPr>
            <a:lvl7pPr>
              <a:defRPr sz="9600"/>
            </a:lvl7pPr>
            <a:lvl8pPr>
              <a:defRPr sz="9600"/>
            </a:lvl8pPr>
            <a:lvl9pPr>
              <a:defRPr sz="9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023237" y="9875520"/>
            <a:ext cx="14156054"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Click to edit Master text styles</a:t>
            </a:r>
          </a:p>
        </p:txBody>
      </p:sp>
      <p:sp>
        <p:nvSpPr>
          <p:cNvPr id="5" name="Date Placeholder 4"/>
          <p:cNvSpPr>
            <a:spLocks noGrp="1"/>
          </p:cNvSpPr>
          <p:nvPr>
            <p:ph type="dt" sz="half" idx="10"/>
          </p:nvPr>
        </p:nvSpPr>
        <p:spPr/>
        <p:txBody>
          <a:bodyPr/>
          <a:lstStyle/>
          <a:p>
            <a:fld id="{5E222DF4-59BE-FC45-9319-DB97F90704D2}" type="datetimeFigureOut">
              <a:rPr lang="en-US" smtClean="0"/>
              <a:t>5/3/19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88962BF-326F-0949-A06B-AE0BF2B179FA}" type="slidenum">
              <a:rPr lang="en-US" smtClean="0"/>
              <a:t>‹#›</a:t>
            </a:fld>
            <a:endParaRPr lang="en-US"/>
          </a:p>
        </p:txBody>
      </p:sp>
    </p:spTree>
    <p:extLst>
      <p:ext uri="{BB962C8B-B14F-4D97-AF65-F5344CB8AC3E}">
        <p14:creationId xmlns:p14="http://schemas.microsoft.com/office/powerpoint/2010/main" val="10828876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194560"/>
            <a:ext cx="14156054" cy="7680960"/>
          </a:xfrm>
        </p:spPr>
        <p:txBody>
          <a:bodyPr anchor="b"/>
          <a:lstStyle>
            <a:lvl1pPr>
              <a:defRPr sz="15360"/>
            </a:lvl1pPr>
          </a:lstStyle>
          <a:p>
            <a:r>
              <a:rPr lang="en-US"/>
              <a:t>Click to edit Master title style</a:t>
            </a:r>
            <a:endParaRPr lang="en-US" dirty="0"/>
          </a:p>
        </p:txBody>
      </p:sp>
      <p:sp>
        <p:nvSpPr>
          <p:cNvPr id="3" name="Picture Placeholder 2"/>
          <p:cNvSpPr>
            <a:spLocks noGrp="1" noChangeAspect="1"/>
          </p:cNvSpPr>
          <p:nvPr>
            <p:ph type="pic" idx="1"/>
          </p:nvPr>
        </p:nvSpPr>
        <p:spPr>
          <a:xfrm>
            <a:off x="18659477" y="4739647"/>
            <a:ext cx="22219920" cy="23393400"/>
          </a:xfrm>
        </p:spPr>
        <p:txBody>
          <a:bodyPr anchor="t"/>
          <a:lstStyle>
            <a:lvl1pPr marL="0" indent="0">
              <a:buNone/>
              <a:defRPr sz="15360"/>
            </a:lvl1pPr>
            <a:lvl2pPr marL="2194560" indent="0">
              <a:buNone/>
              <a:defRPr sz="13440"/>
            </a:lvl2pPr>
            <a:lvl3pPr marL="4389120" indent="0">
              <a:buNone/>
              <a:defRPr sz="11520"/>
            </a:lvl3pPr>
            <a:lvl4pPr marL="6583680" indent="0">
              <a:buNone/>
              <a:defRPr sz="9600"/>
            </a:lvl4pPr>
            <a:lvl5pPr marL="8778240" indent="0">
              <a:buNone/>
              <a:defRPr sz="9600"/>
            </a:lvl5pPr>
            <a:lvl6pPr marL="10972800" indent="0">
              <a:buNone/>
              <a:defRPr sz="9600"/>
            </a:lvl6pPr>
            <a:lvl7pPr marL="13167360" indent="0">
              <a:buNone/>
              <a:defRPr sz="9600"/>
            </a:lvl7pPr>
            <a:lvl8pPr marL="15361920" indent="0">
              <a:buNone/>
              <a:defRPr sz="9600"/>
            </a:lvl8pPr>
            <a:lvl9pPr marL="17556480" indent="0">
              <a:buNone/>
              <a:defRPr sz="9600"/>
            </a:lvl9pPr>
          </a:lstStyle>
          <a:p>
            <a:r>
              <a:rPr lang="en-US"/>
              <a:t>Click icon to add picture</a:t>
            </a:r>
            <a:endParaRPr lang="en-US" dirty="0"/>
          </a:p>
        </p:txBody>
      </p:sp>
      <p:sp>
        <p:nvSpPr>
          <p:cNvPr id="4" name="Text Placeholder 3"/>
          <p:cNvSpPr>
            <a:spLocks noGrp="1"/>
          </p:cNvSpPr>
          <p:nvPr>
            <p:ph type="body" sz="half" idx="2"/>
          </p:nvPr>
        </p:nvSpPr>
        <p:spPr>
          <a:xfrm>
            <a:off x="3023237" y="9875520"/>
            <a:ext cx="14156054"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Click to edit Master text styles</a:t>
            </a:r>
          </a:p>
        </p:txBody>
      </p:sp>
      <p:sp>
        <p:nvSpPr>
          <p:cNvPr id="5" name="Date Placeholder 4"/>
          <p:cNvSpPr>
            <a:spLocks noGrp="1"/>
          </p:cNvSpPr>
          <p:nvPr>
            <p:ph type="dt" sz="half" idx="10"/>
          </p:nvPr>
        </p:nvSpPr>
        <p:spPr/>
        <p:txBody>
          <a:bodyPr/>
          <a:lstStyle/>
          <a:p>
            <a:fld id="{5E222DF4-59BE-FC45-9319-DB97F90704D2}" type="datetimeFigureOut">
              <a:rPr lang="en-US" smtClean="0"/>
              <a:t>5/3/19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88962BF-326F-0949-A06B-AE0BF2B179FA}" type="slidenum">
              <a:rPr lang="en-US" smtClean="0"/>
              <a:t>‹#›</a:t>
            </a:fld>
            <a:endParaRPr lang="en-US"/>
          </a:p>
        </p:txBody>
      </p:sp>
    </p:spTree>
    <p:extLst>
      <p:ext uri="{BB962C8B-B14F-4D97-AF65-F5344CB8AC3E}">
        <p14:creationId xmlns:p14="http://schemas.microsoft.com/office/powerpoint/2010/main" val="28089006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17520" y="1752607"/>
            <a:ext cx="37856160" cy="636270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3017520" y="8763000"/>
            <a:ext cx="37856160" cy="2088642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3017520" y="30510487"/>
            <a:ext cx="9875520" cy="1752600"/>
          </a:xfrm>
          <a:prstGeom prst="rect">
            <a:avLst/>
          </a:prstGeom>
        </p:spPr>
        <p:txBody>
          <a:bodyPr vert="horz" lIns="91440" tIns="45720" rIns="91440" bIns="45720" rtlCol="0" anchor="ctr"/>
          <a:lstStyle>
            <a:lvl1pPr algn="l">
              <a:defRPr sz="5760">
                <a:solidFill>
                  <a:schemeClr val="tx1">
                    <a:tint val="75000"/>
                  </a:schemeClr>
                </a:solidFill>
              </a:defRPr>
            </a:lvl1pPr>
          </a:lstStyle>
          <a:p>
            <a:fld id="{5E222DF4-59BE-FC45-9319-DB97F90704D2}" type="datetimeFigureOut">
              <a:rPr lang="en-US" smtClean="0"/>
              <a:t>5/3/19</a:t>
            </a:fld>
            <a:endParaRPr lang="en-US"/>
          </a:p>
        </p:txBody>
      </p:sp>
      <p:sp>
        <p:nvSpPr>
          <p:cNvPr id="5" name="Footer Placeholder 4"/>
          <p:cNvSpPr>
            <a:spLocks noGrp="1"/>
          </p:cNvSpPr>
          <p:nvPr>
            <p:ph type="ftr" sz="quarter" idx="3"/>
          </p:nvPr>
        </p:nvSpPr>
        <p:spPr>
          <a:xfrm>
            <a:off x="14538960" y="30510487"/>
            <a:ext cx="14813280" cy="1752600"/>
          </a:xfrm>
          <a:prstGeom prst="rect">
            <a:avLst/>
          </a:prstGeom>
        </p:spPr>
        <p:txBody>
          <a:bodyPr vert="horz" lIns="91440" tIns="45720" rIns="91440" bIns="45720" rtlCol="0" anchor="ctr"/>
          <a:lstStyle>
            <a:lvl1pPr algn="ctr">
              <a:defRPr sz="576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0998160" y="30510487"/>
            <a:ext cx="9875520" cy="1752600"/>
          </a:xfrm>
          <a:prstGeom prst="rect">
            <a:avLst/>
          </a:prstGeom>
        </p:spPr>
        <p:txBody>
          <a:bodyPr vert="horz" lIns="91440" tIns="45720" rIns="91440" bIns="45720" rtlCol="0" anchor="ctr"/>
          <a:lstStyle>
            <a:lvl1pPr algn="r">
              <a:defRPr sz="5760">
                <a:solidFill>
                  <a:schemeClr val="tx1">
                    <a:tint val="75000"/>
                  </a:schemeClr>
                </a:solidFill>
              </a:defRPr>
            </a:lvl1pPr>
          </a:lstStyle>
          <a:p>
            <a:fld id="{A88962BF-326F-0949-A06B-AE0BF2B179FA}" type="slidenum">
              <a:rPr lang="en-US" smtClean="0"/>
              <a:t>‹#›</a:t>
            </a:fld>
            <a:endParaRPr lang="en-US"/>
          </a:p>
        </p:txBody>
      </p:sp>
    </p:spTree>
    <p:extLst>
      <p:ext uri="{BB962C8B-B14F-4D97-AF65-F5344CB8AC3E}">
        <p14:creationId xmlns:p14="http://schemas.microsoft.com/office/powerpoint/2010/main" val="136661611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4389120" rtl="0" eaLnBrk="1" latinLnBrk="0" hangingPunct="1">
        <a:lnSpc>
          <a:spcPct val="90000"/>
        </a:lnSpc>
        <a:spcBef>
          <a:spcPct val="0"/>
        </a:spcBef>
        <a:buNone/>
        <a:defRPr sz="21120" kern="1200">
          <a:solidFill>
            <a:schemeClr val="tx1"/>
          </a:solidFill>
          <a:latin typeface="+mj-lt"/>
          <a:ea typeface="+mj-ea"/>
          <a:cs typeface="+mj-cs"/>
        </a:defRPr>
      </a:lvl1pPr>
    </p:titleStyle>
    <p:bodyStyle>
      <a:lvl1pPr marL="1097280" indent="-1097280" algn="l" defTabSz="4389120" rtl="0" eaLnBrk="1" latinLnBrk="0" hangingPunct="1">
        <a:lnSpc>
          <a:spcPct val="90000"/>
        </a:lnSpc>
        <a:spcBef>
          <a:spcPts val="4800"/>
        </a:spcBef>
        <a:buFont typeface="Arial" panose="020B0604020202020204" pitchFamily="34" charset="0"/>
        <a:buChar char="•"/>
        <a:defRPr sz="13440" kern="1200">
          <a:solidFill>
            <a:schemeClr val="tx1"/>
          </a:solidFill>
          <a:latin typeface="+mn-lt"/>
          <a:ea typeface="+mn-ea"/>
          <a:cs typeface="+mn-cs"/>
        </a:defRPr>
      </a:lvl1pPr>
      <a:lvl2pPr marL="3291840" indent="-1097280" algn="l" defTabSz="4389120" rtl="0" eaLnBrk="1" latinLnBrk="0" hangingPunct="1">
        <a:lnSpc>
          <a:spcPct val="90000"/>
        </a:lnSpc>
        <a:spcBef>
          <a:spcPts val="2400"/>
        </a:spcBef>
        <a:buFont typeface="Arial" panose="020B0604020202020204" pitchFamily="34" charset="0"/>
        <a:buChar char="•"/>
        <a:defRPr sz="11520" kern="1200">
          <a:solidFill>
            <a:schemeClr val="tx1"/>
          </a:solidFill>
          <a:latin typeface="+mn-lt"/>
          <a:ea typeface="+mn-ea"/>
          <a:cs typeface="+mn-cs"/>
        </a:defRPr>
      </a:lvl2pPr>
      <a:lvl3pPr marL="5486400" indent="-1097280" algn="l" defTabSz="4389120" rtl="0" eaLnBrk="1" latinLnBrk="0" hangingPunct="1">
        <a:lnSpc>
          <a:spcPct val="90000"/>
        </a:lnSpc>
        <a:spcBef>
          <a:spcPts val="2400"/>
        </a:spcBef>
        <a:buFont typeface="Arial" panose="020B0604020202020204" pitchFamily="34" charset="0"/>
        <a:buChar char="•"/>
        <a:defRPr sz="9600" kern="1200">
          <a:solidFill>
            <a:schemeClr val="tx1"/>
          </a:solidFill>
          <a:latin typeface="+mn-lt"/>
          <a:ea typeface="+mn-ea"/>
          <a:cs typeface="+mn-cs"/>
        </a:defRPr>
      </a:lvl3pPr>
      <a:lvl4pPr marL="76809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4pPr>
      <a:lvl5pPr marL="987552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p:bodyStyle>
    <p:otherStyle>
      <a:defPPr>
        <a:defRPr lang="en-US"/>
      </a:defPPr>
      <a:lvl1pPr marL="0" algn="l" defTabSz="4389120" rtl="0" eaLnBrk="1" latinLnBrk="0" hangingPunct="1">
        <a:defRPr sz="8640" kern="1200">
          <a:solidFill>
            <a:schemeClr val="tx1"/>
          </a:solidFill>
          <a:latin typeface="+mn-lt"/>
          <a:ea typeface="+mn-ea"/>
          <a:cs typeface="+mn-cs"/>
        </a:defRPr>
      </a:lvl1pPr>
      <a:lvl2pPr marL="2194560" algn="l" defTabSz="4389120" rtl="0" eaLnBrk="1" latinLnBrk="0" hangingPunct="1">
        <a:defRPr sz="8640" kern="1200">
          <a:solidFill>
            <a:schemeClr val="tx1"/>
          </a:solidFill>
          <a:latin typeface="+mn-lt"/>
          <a:ea typeface="+mn-ea"/>
          <a:cs typeface="+mn-cs"/>
        </a:defRPr>
      </a:lvl2pPr>
      <a:lvl3pPr marL="4389120" algn="l" defTabSz="4389120" rtl="0" eaLnBrk="1" latinLnBrk="0" hangingPunct="1">
        <a:defRPr sz="8640" kern="1200">
          <a:solidFill>
            <a:schemeClr val="tx1"/>
          </a:solidFill>
          <a:latin typeface="+mn-lt"/>
          <a:ea typeface="+mn-ea"/>
          <a:cs typeface="+mn-cs"/>
        </a:defRPr>
      </a:lvl3pPr>
      <a:lvl4pPr marL="6583680" algn="l" defTabSz="4389120" rtl="0" eaLnBrk="1" latinLnBrk="0" hangingPunct="1">
        <a:defRPr sz="8640" kern="1200">
          <a:solidFill>
            <a:schemeClr val="tx1"/>
          </a:solidFill>
          <a:latin typeface="+mn-lt"/>
          <a:ea typeface="+mn-ea"/>
          <a:cs typeface="+mn-cs"/>
        </a:defRPr>
      </a:lvl4pPr>
      <a:lvl5pPr marL="8778240" algn="l" defTabSz="4389120" rtl="0" eaLnBrk="1" latinLnBrk="0" hangingPunct="1">
        <a:defRPr sz="8640" kern="1200">
          <a:solidFill>
            <a:schemeClr val="tx1"/>
          </a:solidFill>
          <a:latin typeface="+mn-lt"/>
          <a:ea typeface="+mn-ea"/>
          <a:cs typeface="+mn-cs"/>
        </a:defRPr>
      </a:lvl5pPr>
      <a:lvl6pPr marL="10972800" algn="l" defTabSz="4389120" rtl="0" eaLnBrk="1" latinLnBrk="0" hangingPunct="1">
        <a:defRPr sz="8640" kern="1200">
          <a:solidFill>
            <a:schemeClr val="tx1"/>
          </a:solidFill>
          <a:latin typeface="+mn-lt"/>
          <a:ea typeface="+mn-ea"/>
          <a:cs typeface="+mn-cs"/>
        </a:defRPr>
      </a:lvl6pPr>
      <a:lvl7pPr marL="13167360" algn="l" defTabSz="4389120" rtl="0" eaLnBrk="1" latinLnBrk="0" hangingPunct="1">
        <a:defRPr sz="8640" kern="1200">
          <a:solidFill>
            <a:schemeClr val="tx1"/>
          </a:solidFill>
          <a:latin typeface="+mn-lt"/>
          <a:ea typeface="+mn-ea"/>
          <a:cs typeface="+mn-cs"/>
        </a:defRPr>
      </a:lvl7pPr>
      <a:lvl8pPr marL="15361920" algn="l" defTabSz="4389120" rtl="0" eaLnBrk="1" latinLnBrk="0" hangingPunct="1">
        <a:defRPr sz="8640" kern="1200">
          <a:solidFill>
            <a:schemeClr val="tx1"/>
          </a:solidFill>
          <a:latin typeface="+mn-lt"/>
          <a:ea typeface="+mn-ea"/>
          <a:cs typeface="+mn-cs"/>
        </a:defRPr>
      </a:lvl8pPr>
      <a:lvl9pPr marL="17556480" algn="l" defTabSz="4389120" rtl="0" eaLnBrk="1" latinLnBrk="0" hangingPunct="1">
        <a:defRPr sz="864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jpg"/><Relationship Id="rId13" Type="http://schemas.openxmlformats.org/officeDocument/2006/relationships/image" Target="../media/image11.jpeg"/><Relationship Id="rId18" Type="http://schemas.openxmlformats.org/officeDocument/2006/relationships/image" Target="../media/image16.png"/><Relationship Id="rId3" Type="http://schemas.openxmlformats.org/officeDocument/2006/relationships/image" Target="../media/image1.tiff"/><Relationship Id="rId21" Type="http://schemas.openxmlformats.org/officeDocument/2006/relationships/image" Target="../media/image19.jpeg"/><Relationship Id="rId7" Type="http://schemas.openxmlformats.org/officeDocument/2006/relationships/image" Target="../media/image5.jpg"/><Relationship Id="rId12" Type="http://schemas.openxmlformats.org/officeDocument/2006/relationships/image" Target="../media/image10.png"/><Relationship Id="rId17" Type="http://schemas.openxmlformats.org/officeDocument/2006/relationships/image" Target="../media/image15.jpeg"/><Relationship Id="rId2" Type="http://schemas.openxmlformats.org/officeDocument/2006/relationships/notesSlide" Target="../notesSlides/notesSlide1.xml"/><Relationship Id="rId16" Type="http://schemas.openxmlformats.org/officeDocument/2006/relationships/image" Target="../media/image14.png"/><Relationship Id="rId20" Type="http://schemas.openxmlformats.org/officeDocument/2006/relationships/image" Target="../media/image18.png"/><Relationship Id="rId1" Type="http://schemas.openxmlformats.org/officeDocument/2006/relationships/slideLayout" Target="../slideLayouts/slideLayout1.xml"/><Relationship Id="rId6" Type="http://schemas.openxmlformats.org/officeDocument/2006/relationships/image" Target="../media/image4.jpg"/><Relationship Id="rId11" Type="http://schemas.openxmlformats.org/officeDocument/2006/relationships/image" Target="../media/image9.jpeg"/><Relationship Id="rId5" Type="http://schemas.openxmlformats.org/officeDocument/2006/relationships/image" Target="../media/image3.jpg"/><Relationship Id="rId15" Type="http://schemas.openxmlformats.org/officeDocument/2006/relationships/image" Target="../media/image13.jpeg"/><Relationship Id="rId23" Type="http://schemas.openxmlformats.org/officeDocument/2006/relationships/image" Target="../media/image21.png"/><Relationship Id="rId10" Type="http://schemas.openxmlformats.org/officeDocument/2006/relationships/image" Target="../media/image8.tiff"/><Relationship Id="rId19" Type="http://schemas.openxmlformats.org/officeDocument/2006/relationships/image" Target="../media/image17.tiff"/><Relationship Id="rId4" Type="http://schemas.openxmlformats.org/officeDocument/2006/relationships/image" Target="../media/image2.tiff"/><Relationship Id="rId9" Type="http://schemas.openxmlformats.org/officeDocument/2006/relationships/image" Target="../media/image7.tiff"/><Relationship Id="rId14" Type="http://schemas.openxmlformats.org/officeDocument/2006/relationships/image" Target="../media/image12.png"/><Relationship Id="rId22" Type="http://schemas.openxmlformats.org/officeDocument/2006/relationships/image" Target="../media/image20.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B18E8A5-E096-7B4F-962C-E570A04D953C}"/>
              </a:ext>
            </a:extLst>
          </p:cNvPr>
          <p:cNvSpPr txBox="1"/>
          <p:nvPr/>
        </p:nvSpPr>
        <p:spPr>
          <a:xfrm>
            <a:off x="8372172" y="826033"/>
            <a:ext cx="27146855" cy="2215991"/>
          </a:xfrm>
          <a:prstGeom prst="rect">
            <a:avLst/>
          </a:prstGeom>
          <a:noFill/>
        </p:spPr>
        <p:txBody>
          <a:bodyPr wrap="none" rtlCol="0">
            <a:spAutoFit/>
          </a:bodyPr>
          <a:lstStyle/>
          <a:p>
            <a:r>
              <a:rPr lang="en-US" sz="13800" b="1" dirty="0">
                <a:latin typeface="Cambria" panose="02040503050406030204" pitchFamily="18" charset="0"/>
              </a:rPr>
              <a:t>Interactive Canvas Style Transfer </a:t>
            </a:r>
          </a:p>
        </p:txBody>
      </p:sp>
      <p:sp>
        <p:nvSpPr>
          <p:cNvPr id="11" name="TextBox 10">
            <a:extLst>
              <a:ext uri="{FF2B5EF4-FFF2-40B4-BE49-F238E27FC236}">
                <a16:creationId xmlns:a16="http://schemas.microsoft.com/office/drawing/2014/main" id="{29C6B781-0082-FD48-A84B-4BCD11F2FF52}"/>
              </a:ext>
            </a:extLst>
          </p:cNvPr>
          <p:cNvSpPr txBox="1"/>
          <p:nvPr/>
        </p:nvSpPr>
        <p:spPr>
          <a:xfrm>
            <a:off x="529519" y="5645156"/>
            <a:ext cx="10973962" cy="7709803"/>
          </a:xfrm>
          <a:prstGeom prst="rect">
            <a:avLst/>
          </a:prstGeom>
          <a:noFill/>
        </p:spPr>
        <p:txBody>
          <a:bodyPr wrap="square" rtlCol="0">
            <a:spAutoFit/>
          </a:bodyPr>
          <a:lstStyle/>
          <a:p>
            <a:pPr algn="ctr"/>
            <a:r>
              <a:rPr lang="en-US" sz="4500" b="1" dirty="0">
                <a:latin typeface="Cambria" panose="02040503050406030204" pitchFamily="18" charset="0"/>
              </a:rPr>
              <a:t>Introduction and Motivation</a:t>
            </a:r>
          </a:p>
          <a:p>
            <a:r>
              <a:rPr lang="en-US" sz="4500" dirty="0">
                <a:latin typeface="Cambria" panose="02040503050406030204" pitchFamily="18" charset="0"/>
              </a:rPr>
              <a:t>We have created web applications for the novel application of multiple style-transfer brushes onto an image, allowing users to interact with deep convolutional neural networks to co-create customized art. The applications provide new perspectives on a well-known algorithmic process, and enhances intuition for its expressive range by introducing a way of layering multiple different styles onto a single image.</a:t>
            </a:r>
            <a:endParaRPr lang="en-US" sz="4500" b="1" dirty="0">
              <a:latin typeface="Cambria" panose="02040503050406030204" pitchFamily="18" charset="0"/>
            </a:endParaRPr>
          </a:p>
        </p:txBody>
      </p:sp>
      <p:sp>
        <p:nvSpPr>
          <p:cNvPr id="16" name="TextBox 15">
            <a:extLst>
              <a:ext uri="{FF2B5EF4-FFF2-40B4-BE49-F238E27FC236}">
                <a16:creationId xmlns:a16="http://schemas.microsoft.com/office/drawing/2014/main" id="{7BABB00C-C25C-A848-90AE-671D571F7A6F}"/>
              </a:ext>
            </a:extLst>
          </p:cNvPr>
          <p:cNvSpPr txBox="1"/>
          <p:nvPr/>
        </p:nvSpPr>
        <p:spPr>
          <a:xfrm>
            <a:off x="32387716" y="5645156"/>
            <a:ext cx="10973962" cy="7017306"/>
          </a:xfrm>
          <a:prstGeom prst="rect">
            <a:avLst/>
          </a:prstGeom>
          <a:noFill/>
        </p:spPr>
        <p:txBody>
          <a:bodyPr wrap="square" rtlCol="0">
            <a:spAutoFit/>
          </a:bodyPr>
          <a:lstStyle/>
          <a:p>
            <a:pPr algn="ctr"/>
            <a:r>
              <a:rPr lang="en-US" sz="4500" b="1" dirty="0">
                <a:latin typeface="Cambria" panose="02040503050406030204" pitchFamily="18" charset="0"/>
              </a:rPr>
              <a:t>Magic Markers</a:t>
            </a:r>
          </a:p>
          <a:p>
            <a:r>
              <a:rPr lang="en-US" sz="4500" dirty="0">
                <a:latin typeface="Cambria" panose="02040503050406030204" pitchFamily="18" charset="0"/>
              </a:rPr>
              <a:t>The Magic Marker application uses a sketch-based interface that users can ’paint’ on styles through intuitive selection and dragging. Clicking on one of a set of style buttons begins the process of computing the styled image on a hidden layer underneath the main canvas. Brush selections on the canvas can then be dragged or reshaped to reveal the style in the ‘painted’ areas.</a:t>
            </a:r>
          </a:p>
        </p:txBody>
      </p:sp>
      <p:grpSp>
        <p:nvGrpSpPr>
          <p:cNvPr id="35" name="Group 34">
            <a:extLst>
              <a:ext uri="{FF2B5EF4-FFF2-40B4-BE49-F238E27FC236}">
                <a16:creationId xmlns:a16="http://schemas.microsoft.com/office/drawing/2014/main" id="{3566E2D0-6323-9E46-B25B-8F16FDE598F1}"/>
              </a:ext>
            </a:extLst>
          </p:cNvPr>
          <p:cNvGrpSpPr/>
          <p:nvPr/>
        </p:nvGrpSpPr>
        <p:grpSpPr>
          <a:xfrm>
            <a:off x="12738257" y="20314508"/>
            <a:ext cx="18414684" cy="11142564"/>
            <a:chOff x="12738258" y="16896225"/>
            <a:chExt cx="18414684" cy="11142564"/>
          </a:xfrm>
        </p:grpSpPr>
        <p:sp>
          <p:nvSpPr>
            <p:cNvPr id="18" name="TextBox 17">
              <a:extLst>
                <a:ext uri="{FF2B5EF4-FFF2-40B4-BE49-F238E27FC236}">
                  <a16:creationId xmlns:a16="http://schemas.microsoft.com/office/drawing/2014/main" id="{09C93761-933C-ED4F-9290-B1653C187EA2}"/>
                </a:ext>
              </a:extLst>
            </p:cNvPr>
            <p:cNvSpPr txBox="1"/>
            <p:nvPr/>
          </p:nvSpPr>
          <p:spPr>
            <a:xfrm>
              <a:off x="12738258" y="16896225"/>
              <a:ext cx="8829120" cy="3554819"/>
            </a:xfrm>
            <a:prstGeom prst="rect">
              <a:avLst/>
            </a:prstGeom>
            <a:noFill/>
          </p:spPr>
          <p:txBody>
            <a:bodyPr wrap="square" rtlCol="0">
              <a:spAutoFit/>
            </a:bodyPr>
            <a:lstStyle/>
            <a:p>
              <a:pPr algn="ctr"/>
              <a:r>
                <a:rPr lang="en-US" sz="4500" b="1" dirty="0">
                  <a:latin typeface="Cambria" panose="02040503050406030204" pitchFamily="18" charset="0"/>
                </a:rPr>
                <a:t>Painter Brushes</a:t>
              </a:r>
            </a:p>
            <a:p>
              <a:r>
                <a:rPr lang="en-US" sz="4500" dirty="0">
                  <a:latin typeface="Cambria" panose="02040503050406030204" pitchFamily="18" charset="0"/>
                </a:rPr>
                <a:t>Initial framework used only pre-trained brushes available from ml5.js, a </a:t>
              </a:r>
              <a:r>
                <a:rPr lang="en-US" sz="4500" dirty="0" err="1">
                  <a:latin typeface="Cambria" panose="02040503050406030204" pitchFamily="18" charset="0"/>
                </a:rPr>
                <a:t>Javascript</a:t>
              </a:r>
              <a:r>
                <a:rPr lang="en-US" sz="4500" dirty="0">
                  <a:latin typeface="Cambria" panose="02040503050406030204" pitchFamily="18" charset="0"/>
                </a:rPr>
                <a:t> library for web-based machine learning projects. </a:t>
              </a:r>
            </a:p>
          </p:txBody>
        </p:sp>
        <p:sp>
          <p:nvSpPr>
            <p:cNvPr id="19" name="TextBox 18">
              <a:extLst>
                <a:ext uri="{FF2B5EF4-FFF2-40B4-BE49-F238E27FC236}">
                  <a16:creationId xmlns:a16="http://schemas.microsoft.com/office/drawing/2014/main" id="{2BB4D48B-CB3D-EB4F-94F8-157DF34CF008}"/>
                </a:ext>
              </a:extLst>
            </p:cNvPr>
            <p:cNvSpPr txBox="1"/>
            <p:nvPr/>
          </p:nvSpPr>
          <p:spPr>
            <a:xfrm>
              <a:off x="22945452" y="16896225"/>
              <a:ext cx="8207490" cy="3554819"/>
            </a:xfrm>
            <a:prstGeom prst="rect">
              <a:avLst/>
            </a:prstGeom>
            <a:noFill/>
          </p:spPr>
          <p:txBody>
            <a:bodyPr wrap="square" rtlCol="0">
              <a:spAutoFit/>
            </a:bodyPr>
            <a:lstStyle/>
            <a:p>
              <a:pPr algn="ctr"/>
              <a:r>
                <a:rPr lang="en-US" sz="4500" b="1" dirty="0">
                  <a:latin typeface="Cambria" panose="02040503050406030204" pitchFamily="18" charset="0"/>
                </a:rPr>
                <a:t>DataViz Art Brushes</a:t>
              </a:r>
            </a:p>
            <a:p>
              <a:r>
                <a:rPr lang="en-US" sz="4500" dirty="0">
                  <a:latin typeface="Cambria" panose="02040503050406030204" pitchFamily="18" charset="0"/>
                </a:rPr>
                <a:t>We created custom brushes using famous data visualization art pieces by </a:t>
              </a:r>
              <a:r>
                <a:rPr lang="en-US" sz="4500" dirty="0" err="1">
                  <a:latin typeface="Cambria" panose="02040503050406030204" pitchFamily="18" charset="0"/>
                </a:rPr>
                <a:t>Giorgia</a:t>
              </a:r>
              <a:r>
                <a:rPr lang="en-US" sz="4500" dirty="0">
                  <a:latin typeface="Cambria" panose="02040503050406030204" pitchFamily="18" charset="0"/>
                </a:rPr>
                <a:t> </a:t>
              </a:r>
              <a:r>
                <a:rPr lang="en-US" sz="4500" dirty="0" err="1">
                  <a:latin typeface="Cambria" panose="02040503050406030204" pitchFamily="18" charset="0"/>
                </a:rPr>
                <a:t>Lupi</a:t>
              </a:r>
              <a:r>
                <a:rPr lang="en-US" sz="4500" dirty="0">
                  <a:latin typeface="Cambria" panose="02040503050406030204" pitchFamily="18" charset="0"/>
                </a:rPr>
                <a:t> and Charles </a:t>
              </a:r>
              <a:r>
                <a:rPr lang="en-US" sz="4500" dirty="0" err="1">
                  <a:latin typeface="Cambria" panose="02040503050406030204" pitchFamily="18" charset="0"/>
                </a:rPr>
                <a:t>Minard</a:t>
              </a:r>
              <a:r>
                <a:rPr lang="en-US" sz="4500" dirty="0">
                  <a:latin typeface="Cambria" panose="02040503050406030204" pitchFamily="18" charset="0"/>
                </a:rPr>
                <a:t>.</a:t>
              </a:r>
            </a:p>
          </p:txBody>
        </p:sp>
        <p:pic>
          <p:nvPicPr>
            <p:cNvPr id="17" name="Picture 16">
              <a:extLst>
                <a:ext uri="{FF2B5EF4-FFF2-40B4-BE49-F238E27FC236}">
                  <a16:creationId xmlns:a16="http://schemas.microsoft.com/office/drawing/2014/main" id="{38D15B3D-20CA-DE4C-A569-E3DA997EE1EA}"/>
                </a:ext>
              </a:extLst>
            </p:cNvPr>
            <p:cNvPicPr>
              <a:picLocks noChangeAspect="1"/>
            </p:cNvPicPr>
            <p:nvPr/>
          </p:nvPicPr>
          <p:blipFill>
            <a:blip r:embed="rId3"/>
            <a:stretch>
              <a:fillRect/>
            </a:stretch>
          </p:blipFill>
          <p:spPr>
            <a:xfrm>
              <a:off x="12738258" y="20932997"/>
              <a:ext cx="3372936" cy="3372936"/>
            </a:xfrm>
            <a:prstGeom prst="rect">
              <a:avLst/>
            </a:prstGeom>
          </p:spPr>
        </p:pic>
        <p:pic>
          <p:nvPicPr>
            <p:cNvPr id="20" name="Picture 19">
              <a:extLst>
                <a:ext uri="{FF2B5EF4-FFF2-40B4-BE49-F238E27FC236}">
                  <a16:creationId xmlns:a16="http://schemas.microsoft.com/office/drawing/2014/main" id="{19D47628-0B1A-2948-8C54-990207C9DB7C}"/>
                </a:ext>
              </a:extLst>
            </p:cNvPr>
            <p:cNvPicPr>
              <a:picLocks noChangeAspect="1"/>
            </p:cNvPicPr>
            <p:nvPr/>
          </p:nvPicPr>
          <p:blipFill>
            <a:blip r:embed="rId4"/>
            <a:stretch>
              <a:fillRect/>
            </a:stretch>
          </p:blipFill>
          <p:spPr>
            <a:xfrm>
              <a:off x="16463002" y="20932998"/>
              <a:ext cx="5104376" cy="3372935"/>
            </a:xfrm>
            <a:prstGeom prst="rect">
              <a:avLst/>
            </a:prstGeom>
          </p:spPr>
        </p:pic>
        <p:pic>
          <p:nvPicPr>
            <p:cNvPr id="22" name="Picture 21">
              <a:extLst>
                <a:ext uri="{FF2B5EF4-FFF2-40B4-BE49-F238E27FC236}">
                  <a16:creationId xmlns:a16="http://schemas.microsoft.com/office/drawing/2014/main" id="{4E83D2FA-6670-0D4B-9E66-B1E24D26F63A}"/>
                </a:ext>
              </a:extLst>
            </p:cNvPr>
            <p:cNvPicPr>
              <a:picLocks noChangeAspect="1"/>
            </p:cNvPicPr>
            <p:nvPr/>
          </p:nvPicPr>
          <p:blipFill>
            <a:blip r:embed="rId5"/>
            <a:stretch>
              <a:fillRect/>
            </a:stretch>
          </p:blipFill>
          <p:spPr>
            <a:xfrm>
              <a:off x="22945452" y="20932996"/>
              <a:ext cx="4482744" cy="3372938"/>
            </a:xfrm>
            <a:prstGeom prst="rect">
              <a:avLst/>
            </a:prstGeom>
          </p:spPr>
        </p:pic>
        <p:pic>
          <p:nvPicPr>
            <p:cNvPr id="24" name="Picture 23">
              <a:extLst>
                <a:ext uri="{FF2B5EF4-FFF2-40B4-BE49-F238E27FC236}">
                  <a16:creationId xmlns:a16="http://schemas.microsoft.com/office/drawing/2014/main" id="{70383674-ED02-7243-AC0F-866A547E5D39}"/>
                </a:ext>
              </a:extLst>
            </p:cNvPr>
            <p:cNvPicPr>
              <a:picLocks noChangeAspect="1"/>
            </p:cNvPicPr>
            <p:nvPr/>
          </p:nvPicPr>
          <p:blipFill>
            <a:blip r:embed="rId6"/>
            <a:stretch>
              <a:fillRect/>
            </a:stretch>
          </p:blipFill>
          <p:spPr>
            <a:xfrm>
              <a:off x="27780004" y="20932996"/>
              <a:ext cx="3372937" cy="3372937"/>
            </a:xfrm>
            <a:prstGeom prst="rect">
              <a:avLst/>
            </a:prstGeom>
          </p:spPr>
        </p:pic>
        <p:pic>
          <p:nvPicPr>
            <p:cNvPr id="26" name="Picture 25">
              <a:extLst>
                <a:ext uri="{FF2B5EF4-FFF2-40B4-BE49-F238E27FC236}">
                  <a16:creationId xmlns:a16="http://schemas.microsoft.com/office/drawing/2014/main" id="{BEF821DF-4AFE-BB40-9C05-2061E20EDD81}"/>
                </a:ext>
              </a:extLst>
            </p:cNvPr>
            <p:cNvPicPr>
              <a:picLocks noChangeAspect="1"/>
            </p:cNvPicPr>
            <p:nvPr/>
          </p:nvPicPr>
          <p:blipFill>
            <a:blip r:embed="rId7"/>
            <a:stretch>
              <a:fillRect/>
            </a:stretch>
          </p:blipFill>
          <p:spPr>
            <a:xfrm>
              <a:off x="26601774" y="24657672"/>
              <a:ext cx="4551167" cy="3372938"/>
            </a:xfrm>
            <a:prstGeom prst="rect">
              <a:avLst/>
            </a:prstGeom>
          </p:spPr>
        </p:pic>
        <p:pic>
          <p:nvPicPr>
            <p:cNvPr id="28" name="Picture 27">
              <a:extLst>
                <a:ext uri="{FF2B5EF4-FFF2-40B4-BE49-F238E27FC236}">
                  <a16:creationId xmlns:a16="http://schemas.microsoft.com/office/drawing/2014/main" id="{A1F76FA5-0764-8344-ADDA-AC3BF41FB7D4}"/>
                </a:ext>
              </a:extLst>
            </p:cNvPr>
            <p:cNvPicPr>
              <a:picLocks noChangeAspect="1"/>
            </p:cNvPicPr>
            <p:nvPr/>
          </p:nvPicPr>
          <p:blipFill>
            <a:blip r:embed="rId8"/>
            <a:stretch>
              <a:fillRect/>
            </a:stretch>
          </p:blipFill>
          <p:spPr>
            <a:xfrm>
              <a:off x="22945452" y="24658238"/>
              <a:ext cx="3372938" cy="3372938"/>
            </a:xfrm>
            <a:prstGeom prst="rect">
              <a:avLst/>
            </a:prstGeom>
          </p:spPr>
        </p:pic>
        <p:pic>
          <p:nvPicPr>
            <p:cNvPr id="31" name="Picture 30">
              <a:extLst>
                <a:ext uri="{FF2B5EF4-FFF2-40B4-BE49-F238E27FC236}">
                  <a16:creationId xmlns:a16="http://schemas.microsoft.com/office/drawing/2014/main" id="{458DF3B9-61F0-7F44-9834-1CF1029AC895}"/>
                </a:ext>
              </a:extLst>
            </p:cNvPr>
            <p:cNvPicPr>
              <a:picLocks noChangeAspect="1"/>
            </p:cNvPicPr>
            <p:nvPr/>
          </p:nvPicPr>
          <p:blipFill>
            <a:blip r:embed="rId9"/>
            <a:stretch>
              <a:fillRect/>
            </a:stretch>
          </p:blipFill>
          <p:spPr>
            <a:xfrm>
              <a:off x="12738258" y="24645092"/>
              <a:ext cx="4243157" cy="3393697"/>
            </a:xfrm>
            <a:prstGeom prst="rect">
              <a:avLst/>
            </a:prstGeom>
          </p:spPr>
        </p:pic>
        <p:pic>
          <p:nvPicPr>
            <p:cNvPr id="32" name="Picture 31">
              <a:extLst>
                <a:ext uri="{FF2B5EF4-FFF2-40B4-BE49-F238E27FC236}">
                  <a16:creationId xmlns:a16="http://schemas.microsoft.com/office/drawing/2014/main" id="{A77A1D09-8757-CE4F-B646-2667B7D2E9A0}"/>
                </a:ext>
              </a:extLst>
            </p:cNvPr>
            <p:cNvPicPr>
              <a:picLocks noChangeAspect="1"/>
            </p:cNvPicPr>
            <p:nvPr/>
          </p:nvPicPr>
          <p:blipFill rotWithShape="1">
            <a:blip r:embed="rId10"/>
            <a:srcRect l="3294" r="3596"/>
            <a:stretch/>
          </p:blipFill>
          <p:spPr>
            <a:xfrm>
              <a:off x="17262868" y="24645092"/>
              <a:ext cx="4304510" cy="3372935"/>
            </a:xfrm>
            <a:prstGeom prst="rect">
              <a:avLst/>
            </a:prstGeom>
          </p:spPr>
        </p:pic>
      </p:grpSp>
      <p:sp>
        <p:nvSpPr>
          <p:cNvPr id="34" name="Rectangle 33">
            <a:extLst>
              <a:ext uri="{FF2B5EF4-FFF2-40B4-BE49-F238E27FC236}">
                <a16:creationId xmlns:a16="http://schemas.microsoft.com/office/drawing/2014/main" id="{6AD11B10-607B-3D42-8292-D057446C98EA}"/>
              </a:ext>
            </a:extLst>
          </p:cNvPr>
          <p:cNvSpPr/>
          <p:nvPr/>
        </p:nvSpPr>
        <p:spPr>
          <a:xfrm>
            <a:off x="12738256" y="5645156"/>
            <a:ext cx="18414683" cy="8402300"/>
          </a:xfrm>
          <a:prstGeom prst="rect">
            <a:avLst/>
          </a:prstGeom>
        </p:spPr>
        <p:txBody>
          <a:bodyPr wrap="square">
            <a:spAutoFit/>
          </a:bodyPr>
          <a:lstStyle/>
          <a:p>
            <a:pPr algn="ctr"/>
            <a:r>
              <a:rPr lang="en-US" sz="4500" b="1" dirty="0">
                <a:latin typeface="Cambria" panose="02040503050406030204" pitchFamily="18" charset="0"/>
              </a:rPr>
              <a:t>What is Style Transfer?</a:t>
            </a:r>
          </a:p>
          <a:p>
            <a:r>
              <a:rPr lang="en-US" sz="4500" dirty="0">
                <a:latin typeface="Cambria" panose="02040503050406030204" pitchFamily="18" charset="0"/>
              </a:rPr>
              <a:t>Style transfer is a method of applying style features of an image to the content of a new image to generate a similar looking result. All models used in this application were produced from running a single content image input through a 19 layer feature extractor network (VGG-19) that has been trained on over a million images from ImageNet. Fast VGG architectures for deep style transfer do not train on the content image, resulting in a style transfer network which works even on unseen images, therefore, we consider the technology mature enough to support a casual creator experience. </a:t>
            </a:r>
          </a:p>
          <a:p>
            <a:r>
              <a:rPr lang="en-US" sz="4500" dirty="0">
                <a:latin typeface="Cambria" panose="02040503050406030204" pitchFamily="18" charset="0"/>
              </a:rPr>
              <a:t> </a:t>
            </a:r>
          </a:p>
          <a:p>
            <a:endParaRPr lang="en-US" sz="4500" dirty="0">
              <a:latin typeface="Cambria" panose="02040503050406030204" pitchFamily="18" charset="0"/>
            </a:endParaRPr>
          </a:p>
        </p:txBody>
      </p:sp>
      <p:sp>
        <p:nvSpPr>
          <p:cNvPr id="36" name="TextBox 35">
            <a:extLst>
              <a:ext uri="{FF2B5EF4-FFF2-40B4-BE49-F238E27FC236}">
                <a16:creationId xmlns:a16="http://schemas.microsoft.com/office/drawing/2014/main" id="{21820789-E771-D440-A055-D6774F7B2A43}"/>
              </a:ext>
            </a:extLst>
          </p:cNvPr>
          <p:cNvSpPr txBox="1"/>
          <p:nvPr/>
        </p:nvSpPr>
        <p:spPr>
          <a:xfrm>
            <a:off x="529519" y="20914535"/>
            <a:ext cx="10973962" cy="7017306"/>
          </a:xfrm>
          <a:prstGeom prst="rect">
            <a:avLst/>
          </a:prstGeom>
          <a:noFill/>
        </p:spPr>
        <p:txBody>
          <a:bodyPr wrap="square" rtlCol="0">
            <a:spAutoFit/>
          </a:bodyPr>
          <a:lstStyle/>
          <a:p>
            <a:pPr algn="ctr"/>
            <a:r>
              <a:rPr lang="en-US" sz="4500" b="1" dirty="0">
                <a:latin typeface="Cambria" panose="02040503050406030204" pitchFamily="18" charset="0"/>
              </a:rPr>
              <a:t>Art Creation Process</a:t>
            </a:r>
          </a:p>
          <a:p>
            <a:r>
              <a:rPr lang="en-US" sz="4500" dirty="0">
                <a:latin typeface="Cambria" panose="02040503050406030204" pitchFamily="18" charset="0"/>
              </a:rPr>
              <a:t>We sought to understand the role of artistic vision in art creation. Thinking of style transfer inherently separates the creative process for creating an art piece by forcing the user to pick out an image to modify (layout) in its entirety, and identifying an existing style to mimic (colors). The traditional roles of artist and curator are intertwined. </a:t>
            </a:r>
          </a:p>
        </p:txBody>
      </p:sp>
      <p:sp>
        <p:nvSpPr>
          <p:cNvPr id="37" name="Rectangle 36">
            <a:extLst>
              <a:ext uri="{FF2B5EF4-FFF2-40B4-BE49-F238E27FC236}">
                <a16:creationId xmlns:a16="http://schemas.microsoft.com/office/drawing/2014/main" id="{0B7E77FF-874E-784E-B9B1-D9294525E13B}"/>
              </a:ext>
            </a:extLst>
          </p:cNvPr>
          <p:cNvSpPr/>
          <p:nvPr/>
        </p:nvSpPr>
        <p:spPr>
          <a:xfrm>
            <a:off x="32387716" y="20011688"/>
            <a:ext cx="10973962" cy="4247317"/>
          </a:xfrm>
          <a:prstGeom prst="rect">
            <a:avLst/>
          </a:prstGeom>
        </p:spPr>
        <p:txBody>
          <a:bodyPr wrap="square">
            <a:spAutoFit/>
          </a:bodyPr>
          <a:lstStyle/>
          <a:p>
            <a:pPr algn="ctr"/>
            <a:r>
              <a:rPr lang="en-US" sz="4500" b="1" dirty="0">
                <a:latin typeface="Cambria" panose="02040503050406030204" pitchFamily="18" charset="0"/>
              </a:rPr>
              <a:t>Compositing Stamps</a:t>
            </a:r>
          </a:p>
          <a:p>
            <a:r>
              <a:rPr lang="en-US" sz="4500" dirty="0">
                <a:latin typeface="Cambria" panose="02040503050406030204" pitchFamily="18" charset="0"/>
              </a:rPr>
              <a:t>The Compositing Stamps application uses real time transfer of selected sections of an image to layer on patches of style to create interesting works of art resembling tiled mosaics or collages. </a:t>
            </a:r>
          </a:p>
        </p:txBody>
      </p:sp>
      <p:pic>
        <p:nvPicPr>
          <p:cNvPr id="39" name="Picture 38">
            <a:extLst>
              <a:ext uri="{FF2B5EF4-FFF2-40B4-BE49-F238E27FC236}">
                <a16:creationId xmlns:a16="http://schemas.microsoft.com/office/drawing/2014/main" id="{18CAA7D5-A7A0-BD49-8E94-6F0B8E3132FE}"/>
              </a:ext>
            </a:extLst>
          </p:cNvPr>
          <p:cNvPicPr>
            <a:picLocks noChangeAspect="1"/>
          </p:cNvPicPr>
          <p:nvPr/>
        </p:nvPicPr>
        <p:blipFill>
          <a:blip r:embed="rId11"/>
          <a:stretch>
            <a:fillRect/>
          </a:stretch>
        </p:blipFill>
        <p:spPr>
          <a:xfrm>
            <a:off x="32387716" y="12725570"/>
            <a:ext cx="5381519" cy="3028001"/>
          </a:xfrm>
          <a:prstGeom prst="rect">
            <a:avLst/>
          </a:prstGeom>
        </p:spPr>
      </p:pic>
      <p:pic>
        <p:nvPicPr>
          <p:cNvPr id="42" name="Picture 41">
            <a:extLst>
              <a:ext uri="{FF2B5EF4-FFF2-40B4-BE49-F238E27FC236}">
                <a16:creationId xmlns:a16="http://schemas.microsoft.com/office/drawing/2014/main" id="{3377ACA9-D15C-4744-9E04-9342AD0F4245}"/>
              </a:ext>
            </a:extLst>
          </p:cNvPr>
          <p:cNvPicPr>
            <a:picLocks noChangeAspect="1"/>
          </p:cNvPicPr>
          <p:nvPr/>
        </p:nvPicPr>
        <p:blipFill rotWithShape="1">
          <a:blip r:embed="rId12"/>
          <a:srcRect l="2087" r="1883"/>
          <a:stretch/>
        </p:blipFill>
        <p:spPr>
          <a:xfrm>
            <a:off x="37980159" y="12725570"/>
            <a:ext cx="5381519" cy="3028001"/>
          </a:xfrm>
          <a:prstGeom prst="rect">
            <a:avLst/>
          </a:prstGeom>
        </p:spPr>
      </p:pic>
      <p:pic>
        <p:nvPicPr>
          <p:cNvPr id="46" name="Picture 45">
            <a:extLst>
              <a:ext uri="{FF2B5EF4-FFF2-40B4-BE49-F238E27FC236}">
                <a16:creationId xmlns:a16="http://schemas.microsoft.com/office/drawing/2014/main" id="{DA215461-7DD3-E04F-8107-D3CDA15019BA}"/>
              </a:ext>
            </a:extLst>
          </p:cNvPr>
          <p:cNvPicPr>
            <a:picLocks noChangeAspect="1"/>
          </p:cNvPicPr>
          <p:nvPr/>
        </p:nvPicPr>
        <p:blipFill>
          <a:blip r:embed="rId13"/>
          <a:stretch>
            <a:fillRect/>
          </a:stretch>
        </p:blipFill>
        <p:spPr>
          <a:xfrm>
            <a:off x="32387716" y="15998215"/>
            <a:ext cx="5381519" cy="3587679"/>
          </a:xfrm>
          <a:prstGeom prst="rect">
            <a:avLst/>
          </a:prstGeom>
        </p:spPr>
      </p:pic>
      <p:pic>
        <p:nvPicPr>
          <p:cNvPr id="48" name="Picture 47">
            <a:extLst>
              <a:ext uri="{FF2B5EF4-FFF2-40B4-BE49-F238E27FC236}">
                <a16:creationId xmlns:a16="http://schemas.microsoft.com/office/drawing/2014/main" id="{9C1E69FF-7078-F449-BB2B-77C81DAC8D3D}"/>
              </a:ext>
            </a:extLst>
          </p:cNvPr>
          <p:cNvPicPr>
            <a:picLocks noChangeAspect="1"/>
          </p:cNvPicPr>
          <p:nvPr/>
        </p:nvPicPr>
        <p:blipFill>
          <a:blip r:embed="rId14"/>
          <a:stretch>
            <a:fillRect/>
          </a:stretch>
        </p:blipFill>
        <p:spPr>
          <a:xfrm>
            <a:off x="37987925" y="15998214"/>
            <a:ext cx="5373753" cy="3587679"/>
          </a:xfrm>
          <a:prstGeom prst="rect">
            <a:avLst/>
          </a:prstGeom>
        </p:spPr>
      </p:pic>
      <p:pic>
        <p:nvPicPr>
          <p:cNvPr id="51" name="Picture 50">
            <a:extLst>
              <a:ext uri="{FF2B5EF4-FFF2-40B4-BE49-F238E27FC236}">
                <a16:creationId xmlns:a16="http://schemas.microsoft.com/office/drawing/2014/main" id="{92ACDD27-A8CF-E04F-AE3D-D67731C50E34}"/>
              </a:ext>
            </a:extLst>
          </p:cNvPr>
          <p:cNvPicPr>
            <a:picLocks noChangeAspect="1"/>
          </p:cNvPicPr>
          <p:nvPr/>
        </p:nvPicPr>
        <p:blipFill>
          <a:blip r:embed="rId15"/>
          <a:stretch>
            <a:fillRect/>
          </a:stretch>
        </p:blipFill>
        <p:spPr>
          <a:xfrm>
            <a:off x="32387716" y="24344162"/>
            <a:ext cx="5381519" cy="3587679"/>
          </a:xfrm>
          <a:prstGeom prst="rect">
            <a:avLst/>
          </a:prstGeom>
        </p:spPr>
      </p:pic>
      <p:pic>
        <p:nvPicPr>
          <p:cNvPr id="53" name="Picture 52">
            <a:extLst>
              <a:ext uri="{FF2B5EF4-FFF2-40B4-BE49-F238E27FC236}">
                <a16:creationId xmlns:a16="http://schemas.microsoft.com/office/drawing/2014/main" id="{245A231C-7366-2349-B2DD-B02E66F1B9C1}"/>
              </a:ext>
            </a:extLst>
          </p:cNvPr>
          <p:cNvPicPr>
            <a:picLocks noChangeAspect="1"/>
          </p:cNvPicPr>
          <p:nvPr/>
        </p:nvPicPr>
        <p:blipFill>
          <a:blip r:embed="rId16"/>
          <a:stretch>
            <a:fillRect/>
          </a:stretch>
        </p:blipFill>
        <p:spPr>
          <a:xfrm>
            <a:off x="37987925" y="24344162"/>
            <a:ext cx="5373753" cy="3570480"/>
          </a:xfrm>
          <a:prstGeom prst="rect">
            <a:avLst/>
          </a:prstGeom>
        </p:spPr>
      </p:pic>
      <p:pic>
        <p:nvPicPr>
          <p:cNvPr id="55" name="Picture 54">
            <a:extLst>
              <a:ext uri="{FF2B5EF4-FFF2-40B4-BE49-F238E27FC236}">
                <a16:creationId xmlns:a16="http://schemas.microsoft.com/office/drawing/2014/main" id="{C69B3086-3342-E347-B461-EEA047CC72E9}"/>
              </a:ext>
            </a:extLst>
          </p:cNvPr>
          <p:cNvPicPr>
            <a:picLocks noChangeAspect="1"/>
          </p:cNvPicPr>
          <p:nvPr/>
        </p:nvPicPr>
        <p:blipFill>
          <a:blip r:embed="rId17"/>
          <a:stretch>
            <a:fillRect/>
          </a:stretch>
        </p:blipFill>
        <p:spPr>
          <a:xfrm>
            <a:off x="32387716" y="28145019"/>
            <a:ext cx="5381519" cy="3289352"/>
          </a:xfrm>
          <a:prstGeom prst="rect">
            <a:avLst/>
          </a:prstGeom>
        </p:spPr>
      </p:pic>
      <p:pic>
        <p:nvPicPr>
          <p:cNvPr id="57" name="Picture 56">
            <a:extLst>
              <a:ext uri="{FF2B5EF4-FFF2-40B4-BE49-F238E27FC236}">
                <a16:creationId xmlns:a16="http://schemas.microsoft.com/office/drawing/2014/main" id="{11054D6F-5D17-544E-8CC7-E4E3DE3A3292}"/>
              </a:ext>
            </a:extLst>
          </p:cNvPr>
          <p:cNvPicPr>
            <a:picLocks noChangeAspect="1"/>
          </p:cNvPicPr>
          <p:nvPr/>
        </p:nvPicPr>
        <p:blipFill>
          <a:blip r:embed="rId18"/>
          <a:stretch>
            <a:fillRect/>
          </a:stretch>
        </p:blipFill>
        <p:spPr>
          <a:xfrm>
            <a:off x="37987925" y="28145019"/>
            <a:ext cx="5373753" cy="3304211"/>
          </a:xfrm>
          <a:prstGeom prst="rect">
            <a:avLst/>
          </a:prstGeom>
        </p:spPr>
      </p:pic>
      <p:sp>
        <p:nvSpPr>
          <p:cNvPr id="58" name="Rounded Rectangle 57">
            <a:extLst>
              <a:ext uri="{FF2B5EF4-FFF2-40B4-BE49-F238E27FC236}">
                <a16:creationId xmlns:a16="http://schemas.microsoft.com/office/drawing/2014/main" id="{462FF3BC-F7F1-AD45-A29F-2220746F7D73}"/>
              </a:ext>
            </a:extLst>
          </p:cNvPr>
          <p:cNvSpPr/>
          <p:nvPr/>
        </p:nvSpPr>
        <p:spPr>
          <a:xfrm>
            <a:off x="14014366" y="13051344"/>
            <a:ext cx="4182533" cy="1383559"/>
          </a:xfrm>
          <a:prstGeom prst="roundRect">
            <a:avLst/>
          </a:prstGeom>
          <a:solidFill>
            <a:schemeClr val="bg1">
              <a:lumMod val="7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500" dirty="0">
                <a:solidFill>
                  <a:schemeClr val="tx1"/>
                </a:solidFill>
                <a:latin typeface="Calibri" panose="020F0502020204030204" pitchFamily="34" charset="0"/>
                <a:cs typeface="Calibri" panose="020F0502020204030204" pitchFamily="34" charset="0"/>
              </a:rPr>
              <a:t>Content Image</a:t>
            </a:r>
          </a:p>
        </p:txBody>
      </p:sp>
      <p:sp>
        <p:nvSpPr>
          <p:cNvPr id="60" name="Rounded Rectangle 59">
            <a:extLst>
              <a:ext uri="{FF2B5EF4-FFF2-40B4-BE49-F238E27FC236}">
                <a16:creationId xmlns:a16="http://schemas.microsoft.com/office/drawing/2014/main" id="{452F6132-0493-A34C-896A-FE9846261A05}"/>
              </a:ext>
            </a:extLst>
          </p:cNvPr>
          <p:cNvSpPr/>
          <p:nvPr/>
        </p:nvSpPr>
        <p:spPr>
          <a:xfrm>
            <a:off x="19854330" y="13049080"/>
            <a:ext cx="4182533" cy="1383559"/>
          </a:xfrm>
          <a:prstGeom prst="roundRect">
            <a:avLst/>
          </a:prstGeom>
          <a:solidFill>
            <a:schemeClr val="bg1">
              <a:lumMod val="7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500" dirty="0">
                <a:solidFill>
                  <a:schemeClr val="tx1"/>
                </a:solidFill>
                <a:latin typeface="Calibri" panose="020F0502020204030204" pitchFamily="34" charset="0"/>
                <a:cs typeface="Calibri" panose="020F0502020204030204" pitchFamily="34" charset="0"/>
              </a:rPr>
              <a:t>VGG 19 Style Extractor</a:t>
            </a:r>
          </a:p>
        </p:txBody>
      </p:sp>
      <p:sp>
        <p:nvSpPr>
          <p:cNvPr id="61" name="Rounded Rectangle 60">
            <a:extLst>
              <a:ext uri="{FF2B5EF4-FFF2-40B4-BE49-F238E27FC236}">
                <a16:creationId xmlns:a16="http://schemas.microsoft.com/office/drawing/2014/main" id="{E5A7366B-DE92-554B-A4CE-8FB31AE57B8D}"/>
              </a:ext>
            </a:extLst>
          </p:cNvPr>
          <p:cNvSpPr/>
          <p:nvPr/>
        </p:nvSpPr>
        <p:spPr>
          <a:xfrm>
            <a:off x="25688736" y="13051344"/>
            <a:ext cx="4182533" cy="1383559"/>
          </a:xfrm>
          <a:prstGeom prst="roundRect">
            <a:avLst/>
          </a:prstGeom>
          <a:solidFill>
            <a:schemeClr val="bg1">
              <a:lumMod val="7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500" dirty="0">
                <a:solidFill>
                  <a:schemeClr val="tx1"/>
                </a:solidFill>
                <a:latin typeface="Calibri" panose="020F0502020204030204" pitchFamily="34" charset="0"/>
                <a:cs typeface="Calibri" panose="020F0502020204030204" pitchFamily="34" charset="0"/>
              </a:rPr>
              <a:t>Result</a:t>
            </a:r>
          </a:p>
        </p:txBody>
      </p:sp>
      <p:pic>
        <p:nvPicPr>
          <p:cNvPr id="59" name="Picture 58">
            <a:extLst>
              <a:ext uri="{FF2B5EF4-FFF2-40B4-BE49-F238E27FC236}">
                <a16:creationId xmlns:a16="http://schemas.microsoft.com/office/drawing/2014/main" id="{30420BC6-41A4-024D-B2B7-25861EB504F1}"/>
              </a:ext>
            </a:extLst>
          </p:cNvPr>
          <p:cNvPicPr>
            <a:picLocks noChangeAspect="1"/>
          </p:cNvPicPr>
          <p:nvPr/>
        </p:nvPicPr>
        <p:blipFill>
          <a:blip r:embed="rId19"/>
          <a:stretch>
            <a:fillRect/>
          </a:stretch>
        </p:blipFill>
        <p:spPr>
          <a:xfrm>
            <a:off x="19589419" y="14718635"/>
            <a:ext cx="4759993" cy="4765288"/>
          </a:xfrm>
          <a:prstGeom prst="rect">
            <a:avLst/>
          </a:prstGeom>
        </p:spPr>
      </p:pic>
      <p:sp>
        <p:nvSpPr>
          <p:cNvPr id="62" name="TextBox 61">
            <a:extLst>
              <a:ext uri="{FF2B5EF4-FFF2-40B4-BE49-F238E27FC236}">
                <a16:creationId xmlns:a16="http://schemas.microsoft.com/office/drawing/2014/main" id="{24052220-A49C-0249-9B81-0E866CB338C6}"/>
              </a:ext>
            </a:extLst>
          </p:cNvPr>
          <p:cNvSpPr txBox="1"/>
          <p:nvPr/>
        </p:nvSpPr>
        <p:spPr>
          <a:xfrm>
            <a:off x="18710661" y="13233027"/>
            <a:ext cx="611065" cy="1015663"/>
          </a:xfrm>
          <a:prstGeom prst="rect">
            <a:avLst/>
          </a:prstGeom>
          <a:noFill/>
        </p:spPr>
        <p:txBody>
          <a:bodyPr wrap="none" rtlCol="0">
            <a:spAutoFit/>
          </a:bodyPr>
          <a:lstStyle/>
          <a:p>
            <a:r>
              <a:rPr lang="en-US" sz="6000" dirty="0">
                <a:latin typeface="Cambria" panose="02040503050406030204" pitchFamily="18" charset="0"/>
              </a:rPr>
              <a:t>+</a:t>
            </a:r>
          </a:p>
        </p:txBody>
      </p:sp>
      <p:sp>
        <p:nvSpPr>
          <p:cNvPr id="64" name="TextBox 63">
            <a:extLst>
              <a:ext uri="{FF2B5EF4-FFF2-40B4-BE49-F238E27FC236}">
                <a16:creationId xmlns:a16="http://schemas.microsoft.com/office/drawing/2014/main" id="{E6D96A8B-4568-1B4E-8B09-8C9731E92EF3}"/>
              </a:ext>
            </a:extLst>
          </p:cNvPr>
          <p:cNvSpPr txBox="1"/>
          <p:nvPr/>
        </p:nvSpPr>
        <p:spPr>
          <a:xfrm>
            <a:off x="24631920" y="13233027"/>
            <a:ext cx="611065" cy="1015663"/>
          </a:xfrm>
          <a:prstGeom prst="rect">
            <a:avLst/>
          </a:prstGeom>
          <a:noFill/>
        </p:spPr>
        <p:txBody>
          <a:bodyPr wrap="none" rtlCol="0">
            <a:spAutoFit/>
          </a:bodyPr>
          <a:lstStyle/>
          <a:p>
            <a:r>
              <a:rPr lang="en-US" sz="6000" dirty="0">
                <a:latin typeface="Cambria" panose="02040503050406030204" pitchFamily="18" charset="0"/>
              </a:rPr>
              <a:t>=</a:t>
            </a:r>
          </a:p>
        </p:txBody>
      </p:sp>
      <p:pic>
        <p:nvPicPr>
          <p:cNvPr id="65" name="Picture 64">
            <a:extLst>
              <a:ext uri="{FF2B5EF4-FFF2-40B4-BE49-F238E27FC236}">
                <a16:creationId xmlns:a16="http://schemas.microsoft.com/office/drawing/2014/main" id="{0800FA61-D829-C04E-AE19-16FE27E21C7A}"/>
              </a:ext>
            </a:extLst>
          </p:cNvPr>
          <p:cNvPicPr>
            <a:picLocks noChangeAspect="1"/>
          </p:cNvPicPr>
          <p:nvPr/>
        </p:nvPicPr>
        <p:blipFill>
          <a:blip r:embed="rId20"/>
          <a:stretch>
            <a:fillRect/>
          </a:stretch>
        </p:blipFill>
        <p:spPr>
          <a:xfrm>
            <a:off x="24505651" y="14720162"/>
            <a:ext cx="6685057" cy="4763761"/>
          </a:xfrm>
          <a:prstGeom prst="rect">
            <a:avLst/>
          </a:prstGeom>
        </p:spPr>
      </p:pic>
      <p:pic>
        <p:nvPicPr>
          <p:cNvPr id="67" name="Picture 66">
            <a:extLst>
              <a:ext uri="{FF2B5EF4-FFF2-40B4-BE49-F238E27FC236}">
                <a16:creationId xmlns:a16="http://schemas.microsoft.com/office/drawing/2014/main" id="{41905BFF-FD3E-5949-B815-5C3933AF8C5D}"/>
              </a:ext>
            </a:extLst>
          </p:cNvPr>
          <p:cNvPicPr>
            <a:picLocks noChangeAspect="1"/>
          </p:cNvPicPr>
          <p:nvPr/>
        </p:nvPicPr>
        <p:blipFill>
          <a:blip r:embed="rId21"/>
          <a:stretch>
            <a:fillRect/>
          </a:stretch>
        </p:blipFill>
        <p:spPr>
          <a:xfrm>
            <a:off x="12738256" y="14730989"/>
            <a:ext cx="6638609" cy="4752934"/>
          </a:xfrm>
          <a:prstGeom prst="rect">
            <a:avLst/>
          </a:prstGeom>
        </p:spPr>
      </p:pic>
      <p:grpSp>
        <p:nvGrpSpPr>
          <p:cNvPr id="2" name="Group 1">
            <a:extLst>
              <a:ext uri="{FF2B5EF4-FFF2-40B4-BE49-F238E27FC236}">
                <a16:creationId xmlns:a16="http://schemas.microsoft.com/office/drawing/2014/main" id="{5FD6B2A8-B01E-7742-9D28-42659450C3D9}"/>
              </a:ext>
            </a:extLst>
          </p:cNvPr>
          <p:cNvGrpSpPr/>
          <p:nvPr/>
        </p:nvGrpSpPr>
        <p:grpSpPr>
          <a:xfrm>
            <a:off x="8830049" y="2475104"/>
            <a:ext cx="26278732" cy="3138498"/>
            <a:chOff x="9398721" y="2609159"/>
            <a:chExt cx="26278732" cy="3138498"/>
          </a:xfrm>
        </p:grpSpPr>
        <p:sp>
          <p:nvSpPr>
            <p:cNvPr id="5" name="TextBox 4">
              <a:extLst>
                <a:ext uri="{FF2B5EF4-FFF2-40B4-BE49-F238E27FC236}">
                  <a16:creationId xmlns:a16="http://schemas.microsoft.com/office/drawing/2014/main" id="{109E17A3-CF84-4B4C-B8C2-2745ACE04BA1}"/>
                </a:ext>
              </a:extLst>
            </p:cNvPr>
            <p:cNvSpPr txBox="1"/>
            <p:nvPr/>
          </p:nvSpPr>
          <p:spPr>
            <a:xfrm>
              <a:off x="9398721" y="3439744"/>
              <a:ext cx="4636782" cy="1477328"/>
            </a:xfrm>
            <a:prstGeom prst="rect">
              <a:avLst/>
            </a:prstGeom>
            <a:noFill/>
          </p:spPr>
          <p:txBody>
            <a:bodyPr wrap="none" rtlCol="0">
              <a:spAutoFit/>
            </a:bodyPr>
            <a:lstStyle/>
            <a:p>
              <a:pPr algn="ctr"/>
              <a:r>
                <a:rPr lang="en-US" sz="4500" dirty="0">
                  <a:latin typeface="Cambria" panose="02040503050406030204" pitchFamily="18" charset="0"/>
                </a:rPr>
                <a:t>Mahika Dubey</a:t>
              </a:r>
            </a:p>
            <a:p>
              <a:pPr algn="ctr"/>
              <a:r>
                <a:rPr lang="en-US" sz="4500" dirty="0" err="1">
                  <a:latin typeface="Cambria" panose="02040503050406030204" pitchFamily="18" charset="0"/>
                </a:rPr>
                <a:t>mahika@ucsc.edu</a:t>
              </a:r>
              <a:endParaRPr lang="en-US" sz="4500" dirty="0">
                <a:latin typeface="Cambria" panose="02040503050406030204" pitchFamily="18" charset="0"/>
              </a:endParaRPr>
            </a:p>
          </p:txBody>
        </p:sp>
        <p:sp>
          <p:nvSpPr>
            <p:cNvPr id="6" name="TextBox 5">
              <a:extLst>
                <a:ext uri="{FF2B5EF4-FFF2-40B4-BE49-F238E27FC236}">
                  <a16:creationId xmlns:a16="http://schemas.microsoft.com/office/drawing/2014/main" id="{E3226BDD-73A1-8F42-A99C-05C9B0C2B861}"/>
                </a:ext>
              </a:extLst>
            </p:cNvPr>
            <p:cNvSpPr txBox="1"/>
            <p:nvPr/>
          </p:nvSpPr>
          <p:spPr>
            <a:xfrm>
              <a:off x="14903217" y="3439744"/>
              <a:ext cx="4156394" cy="1477328"/>
            </a:xfrm>
            <a:prstGeom prst="rect">
              <a:avLst/>
            </a:prstGeom>
            <a:noFill/>
          </p:spPr>
          <p:txBody>
            <a:bodyPr wrap="none" rtlCol="0">
              <a:spAutoFit/>
            </a:bodyPr>
            <a:lstStyle/>
            <a:p>
              <a:pPr algn="ctr"/>
              <a:r>
                <a:rPr lang="en-US" sz="4500" dirty="0">
                  <a:latin typeface="Cambria" panose="02040503050406030204" pitchFamily="18" charset="0"/>
                </a:rPr>
                <a:t>Jasmine Otto</a:t>
              </a:r>
            </a:p>
            <a:p>
              <a:pPr algn="ctr"/>
              <a:r>
                <a:rPr lang="en-US" sz="4500" dirty="0" err="1">
                  <a:latin typeface="Cambria" panose="02040503050406030204" pitchFamily="18" charset="0"/>
                </a:rPr>
                <a:t>jtotto@ucsc.edu</a:t>
              </a:r>
              <a:endParaRPr lang="en-US" sz="4500" dirty="0">
                <a:latin typeface="Cambria" panose="02040503050406030204" pitchFamily="18" charset="0"/>
              </a:endParaRPr>
            </a:p>
          </p:txBody>
        </p:sp>
        <p:sp>
          <p:nvSpPr>
            <p:cNvPr id="9" name="TextBox 8">
              <a:extLst>
                <a:ext uri="{FF2B5EF4-FFF2-40B4-BE49-F238E27FC236}">
                  <a16:creationId xmlns:a16="http://schemas.microsoft.com/office/drawing/2014/main" id="{E047ABEB-CA49-214F-83CC-EB52BAE20A1E}"/>
                </a:ext>
              </a:extLst>
            </p:cNvPr>
            <p:cNvSpPr txBox="1"/>
            <p:nvPr/>
          </p:nvSpPr>
          <p:spPr>
            <a:xfrm>
              <a:off x="25065760" y="3439744"/>
              <a:ext cx="5090624" cy="1477328"/>
            </a:xfrm>
            <a:prstGeom prst="rect">
              <a:avLst/>
            </a:prstGeom>
            <a:noFill/>
          </p:spPr>
          <p:txBody>
            <a:bodyPr wrap="none" rtlCol="0">
              <a:spAutoFit/>
            </a:bodyPr>
            <a:lstStyle/>
            <a:p>
              <a:pPr algn="ctr"/>
              <a:r>
                <a:rPr lang="en-US" sz="4500" dirty="0">
                  <a:latin typeface="Cambria" panose="02040503050406030204" pitchFamily="18" charset="0"/>
                </a:rPr>
                <a:t>Creative Coding Lab</a:t>
              </a:r>
            </a:p>
            <a:p>
              <a:pPr algn="ctr"/>
              <a:r>
                <a:rPr lang="en-US" sz="4500" dirty="0">
                  <a:latin typeface="Cambria" panose="02040503050406030204" pitchFamily="18" charset="0"/>
                </a:rPr>
                <a:t>UC Santa Cruz</a:t>
              </a:r>
            </a:p>
          </p:txBody>
        </p:sp>
        <p:pic>
          <p:nvPicPr>
            <p:cNvPr id="13" name="Picture 12">
              <a:extLst>
                <a:ext uri="{FF2B5EF4-FFF2-40B4-BE49-F238E27FC236}">
                  <a16:creationId xmlns:a16="http://schemas.microsoft.com/office/drawing/2014/main" id="{52F6A901-D007-0F4B-8CD6-E0E8A5CC5485}"/>
                </a:ext>
              </a:extLst>
            </p:cNvPr>
            <p:cNvPicPr>
              <a:picLocks noChangeAspect="1"/>
            </p:cNvPicPr>
            <p:nvPr/>
          </p:nvPicPr>
          <p:blipFill>
            <a:blip r:embed="rId22"/>
            <a:stretch>
              <a:fillRect/>
            </a:stretch>
          </p:blipFill>
          <p:spPr>
            <a:xfrm>
              <a:off x="30446623" y="2609159"/>
              <a:ext cx="5230830" cy="3138498"/>
            </a:xfrm>
            <a:prstGeom prst="rect">
              <a:avLst/>
            </a:prstGeom>
          </p:spPr>
        </p:pic>
        <p:sp>
          <p:nvSpPr>
            <p:cNvPr id="41" name="TextBox 40">
              <a:extLst>
                <a:ext uri="{FF2B5EF4-FFF2-40B4-BE49-F238E27FC236}">
                  <a16:creationId xmlns:a16="http://schemas.microsoft.com/office/drawing/2014/main" id="{9A354326-74C6-D047-804C-38B1B8D80C7C}"/>
                </a:ext>
              </a:extLst>
            </p:cNvPr>
            <p:cNvSpPr txBox="1"/>
            <p:nvPr/>
          </p:nvSpPr>
          <p:spPr>
            <a:xfrm>
              <a:off x="19927325" y="3439744"/>
              <a:ext cx="4270721" cy="1477328"/>
            </a:xfrm>
            <a:prstGeom prst="rect">
              <a:avLst/>
            </a:prstGeom>
            <a:noFill/>
          </p:spPr>
          <p:txBody>
            <a:bodyPr wrap="none" rtlCol="0">
              <a:spAutoFit/>
            </a:bodyPr>
            <a:lstStyle/>
            <a:p>
              <a:pPr algn="ctr"/>
              <a:r>
                <a:rPr lang="en-US" sz="4500" dirty="0">
                  <a:latin typeface="Cambria" panose="02040503050406030204" pitchFamily="18" charset="0"/>
                </a:rPr>
                <a:t>Angus Forbes</a:t>
              </a:r>
            </a:p>
            <a:p>
              <a:pPr algn="ctr"/>
              <a:r>
                <a:rPr lang="en-US" sz="4500" dirty="0" err="1">
                  <a:latin typeface="Cambria" panose="02040503050406030204" pitchFamily="18" charset="0"/>
                </a:rPr>
                <a:t>angus@ucsc.edu</a:t>
              </a:r>
              <a:endParaRPr lang="en-US" sz="4500" dirty="0">
                <a:latin typeface="Cambria" panose="02040503050406030204" pitchFamily="18" charset="0"/>
              </a:endParaRPr>
            </a:p>
          </p:txBody>
        </p:sp>
      </p:grpSp>
      <p:pic>
        <p:nvPicPr>
          <p:cNvPr id="7" name="Picture 6">
            <a:extLst>
              <a:ext uri="{FF2B5EF4-FFF2-40B4-BE49-F238E27FC236}">
                <a16:creationId xmlns:a16="http://schemas.microsoft.com/office/drawing/2014/main" id="{85A93A89-AA2E-A54D-B5AF-A2D5F87AEC49}"/>
              </a:ext>
            </a:extLst>
          </p:cNvPr>
          <p:cNvPicPr>
            <a:picLocks noChangeAspect="1"/>
          </p:cNvPicPr>
          <p:nvPr/>
        </p:nvPicPr>
        <p:blipFill>
          <a:blip r:embed="rId23"/>
          <a:stretch>
            <a:fillRect/>
          </a:stretch>
        </p:blipFill>
        <p:spPr>
          <a:xfrm>
            <a:off x="975568" y="13354959"/>
            <a:ext cx="9993555" cy="7349670"/>
          </a:xfrm>
          <a:prstGeom prst="rect">
            <a:avLst/>
          </a:prstGeom>
        </p:spPr>
      </p:pic>
      <p:sp>
        <p:nvSpPr>
          <p:cNvPr id="45" name="TextBox 44">
            <a:extLst>
              <a:ext uri="{FF2B5EF4-FFF2-40B4-BE49-F238E27FC236}">
                <a16:creationId xmlns:a16="http://schemas.microsoft.com/office/drawing/2014/main" id="{4550B237-F3B4-7946-8B05-657E360773A2}"/>
              </a:ext>
            </a:extLst>
          </p:cNvPr>
          <p:cNvSpPr txBox="1"/>
          <p:nvPr/>
        </p:nvSpPr>
        <p:spPr>
          <a:xfrm>
            <a:off x="529519" y="27931841"/>
            <a:ext cx="10973962" cy="4031873"/>
          </a:xfrm>
          <a:prstGeom prst="rect">
            <a:avLst/>
          </a:prstGeom>
          <a:noFill/>
        </p:spPr>
        <p:txBody>
          <a:bodyPr wrap="square" rtlCol="0">
            <a:spAutoFit/>
          </a:bodyPr>
          <a:lstStyle/>
          <a:p>
            <a:pPr algn="ctr"/>
            <a:r>
              <a:rPr lang="en-US" sz="3200" b="1" dirty="0">
                <a:latin typeface="Cambria" panose="02040503050406030204" pitchFamily="18" charset="0"/>
              </a:rPr>
              <a:t>References</a:t>
            </a:r>
          </a:p>
          <a:p>
            <a:r>
              <a:rPr lang="en-US" sz="3200" dirty="0">
                <a:latin typeface="Cambria" panose="02040503050406030204" pitchFamily="18" charset="0"/>
              </a:rPr>
              <a:t>1. Leon A. </a:t>
            </a:r>
            <a:r>
              <a:rPr lang="en-US" sz="3200" dirty="0" err="1">
                <a:latin typeface="Cambria" panose="02040503050406030204" pitchFamily="18" charset="0"/>
              </a:rPr>
              <a:t>Gatys</a:t>
            </a:r>
            <a:r>
              <a:rPr lang="en-US" sz="3200" dirty="0">
                <a:latin typeface="Cambria" panose="02040503050406030204" pitchFamily="18" charset="0"/>
              </a:rPr>
              <a:t>, Alexander S. Ecker, and Matthias </a:t>
            </a:r>
            <a:r>
              <a:rPr lang="en-US" sz="3200" dirty="0" err="1">
                <a:latin typeface="Cambria" panose="02040503050406030204" pitchFamily="18" charset="0"/>
              </a:rPr>
              <a:t>Bethge</a:t>
            </a:r>
            <a:r>
              <a:rPr lang="en-US" sz="3200" dirty="0">
                <a:latin typeface="Cambria" panose="02040503050406030204" pitchFamily="18" charset="0"/>
              </a:rPr>
              <a:t>. 2015. A Neural Algorithm of Artistic Style. </a:t>
            </a:r>
            <a:r>
              <a:rPr lang="en-US" sz="3200" dirty="0" err="1">
                <a:latin typeface="Cambria" panose="02040503050406030204" pitchFamily="18" charset="0"/>
              </a:rPr>
              <a:t>CoRR</a:t>
            </a:r>
            <a:r>
              <a:rPr lang="en-US" sz="3200" dirty="0">
                <a:latin typeface="Cambria" panose="02040503050406030204" pitchFamily="18" charset="0"/>
              </a:rPr>
              <a:t> abs/1508.06576 (2015).</a:t>
            </a:r>
          </a:p>
          <a:p>
            <a:r>
              <a:rPr lang="en-US" sz="3200" dirty="0">
                <a:latin typeface="Cambria" panose="02040503050406030204" pitchFamily="18" charset="0"/>
              </a:rPr>
              <a:t>2. Justin Johnson, Alexandre </a:t>
            </a:r>
            <a:r>
              <a:rPr lang="en-US" sz="3200" dirty="0" err="1">
                <a:latin typeface="Cambria" panose="02040503050406030204" pitchFamily="18" charset="0"/>
              </a:rPr>
              <a:t>Alahi</a:t>
            </a:r>
            <a:r>
              <a:rPr lang="en-US" sz="3200" dirty="0">
                <a:latin typeface="Cambria" panose="02040503050406030204" pitchFamily="18" charset="0"/>
              </a:rPr>
              <a:t>, and Fei-Fei Li. 2016. Perceptual Losses for Real-Time Style Transfer and Super-Resolution. (2016). </a:t>
            </a:r>
          </a:p>
          <a:p>
            <a:r>
              <a:rPr lang="en-US" sz="3200" dirty="0">
                <a:latin typeface="Cambria" panose="02040503050406030204" pitchFamily="18" charset="0"/>
              </a:rPr>
              <a:t>3. Kate Compton and Michael </a:t>
            </a:r>
            <a:r>
              <a:rPr lang="en-US" sz="3200" dirty="0" err="1">
                <a:latin typeface="Cambria" panose="02040503050406030204" pitchFamily="18" charset="0"/>
              </a:rPr>
              <a:t>Mateas</a:t>
            </a:r>
            <a:r>
              <a:rPr lang="en-US" sz="3200" dirty="0">
                <a:latin typeface="Cambria" panose="02040503050406030204" pitchFamily="18" charset="0"/>
              </a:rPr>
              <a:t>. [n. d.]. Casual Creators. </a:t>
            </a:r>
          </a:p>
        </p:txBody>
      </p:sp>
    </p:spTree>
    <p:extLst>
      <p:ext uri="{BB962C8B-B14F-4D97-AF65-F5344CB8AC3E}">
        <p14:creationId xmlns:p14="http://schemas.microsoft.com/office/powerpoint/2010/main" val="271670368"/>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393</TotalTime>
  <Words>510</Words>
  <Application>Microsoft Macintosh PowerPoint</Application>
  <PresentationFormat>Custom</PresentationFormat>
  <Paragraphs>34</Paragraphs>
  <Slides>1</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vt:i4>
      </vt:variant>
    </vt:vector>
  </HeadingPairs>
  <TitlesOfParts>
    <vt:vector size="6" baseType="lpstr">
      <vt:lpstr>Arial</vt:lpstr>
      <vt:lpstr>Calibri</vt:lpstr>
      <vt:lpstr>Calibri Light</vt:lpstr>
      <vt:lpstr>Cambria</vt:lpstr>
      <vt:lpstr>Office Theme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Mahika Dubey</dc:creator>
  <cp:lastModifiedBy>Mahika Dubey</cp:lastModifiedBy>
  <cp:revision>156</cp:revision>
  <dcterms:created xsi:type="dcterms:W3CDTF">2019-05-03T01:18:02Z</dcterms:created>
  <dcterms:modified xsi:type="dcterms:W3CDTF">2019-05-03T19:27:18Z</dcterms:modified>
</cp:coreProperties>
</file>